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7"/>
  </p:notesMasterIdLst>
  <p:sldIdLst>
    <p:sldId id="256" r:id="rId2"/>
    <p:sldId id="262" r:id="rId3"/>
    <p:sldId id="330" r:id="rId4"/>
    <p:sldId id="263" r:id="rId5"/>
    <p:sldId id="299" r:id="rId6"/>
    <p:sldId id="301" r:id="rId7"/>
    <p:sldId id="287" r:id="rId8"/>
    <p:sldId id="332" r:id="rId9"/>
    <p:sldId id="333" r:id="rId10"/>
    <p:sldId id="334" r:id="rId11"/>
    <p:sldId id="335" r:id="rId12"/>
    <p:sldId id="345" r:id="rId13"/>
    <p:sldId id="331" r:id="rId14"/>
    <p:sldId id="264" r:id="rId15"/>
    <p:sldId id="295" r:id="rId16"/>
    <p:sldId id="298" r:id="rId17"/>
    <p:sldId id="311" r:id="rId18"/>
    <p:sldId id="312" r:id="rId19"/>
    <p:sldId id="313" r:id="rId20"/>
    <p:sldId id="314" r:id="rId21"/>
    <p:sldId id="315" r:id="rId22"/>
    <p:sldId id="316" r:id="rId23"/>
    <p:sldId id="317" r:id="rId24"/>
    <p:sldId id="318" r:id="rId25"/>
    <p:sldId id="319" r:id="rId26"/>
    <p:sldId id="336" r:id="rId27"/>
    <p:sldId id="337" r:id="rId28"/>
    <p:sldId id="338" r:id="rId29"/>
    <p:sldId id="339" r:id="rId30"/>
    <p:sldId id="340" r:id="rId31"/>
    <p:sldId id="341" r:id="rId32"/>
    <p:sldId id="342" r:id="rId33"/>
    <p:sldId id="343" r:id="rId34"/>
    <p:sldId id="328" r:id="rId35"/>
    <p:sldId id="344" r:id="rId3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71"/>
    <p:restoredTop sz="94633"/>
  </p:normalViewPr>
  <p:slideViewPr>
    <p:cSldViewPr>
      <p:cViewPr varScale="1">
        <p:scale>
          <a:sx n="90" d="100"/>
          <a:sy n="90" d="100"/>
        </p:scale>
        <p:origin x="1496"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5.628"/>
    </inkml:context>
    <inkml:brush xml:id="br0">
      <inkml:brushProperty name="width" value="0.05" units="cm"/>
      <inkml:brushProperty name="height" value="0.05" units="cm"/>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6.849"/>
    </inkml:context>
    <inkml:brush xml:id="br0">
      <inkml:brushProperty name="width" value="0.05" units="cm"/>
      <inkml:brushProperty name="height" value="0.05" units="cm"/>
    </inkml:brush>
  </inkml:definitions>
  <inkml:trace contextRef="#ctx0" brushRef="#br0">0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7.681"/>
    </inkml:context>
    <inkml:brush xml:id="br0">
      <inkml:brushProperty name="width" value="0.05" units="cm"/>
      <inkml:brushProperty name="height" value="0.05" units="cm"/>
    </inkml:brush>
  </inkml:definitions>
  <inkml:trace contextRef="#ctx0" brushRef="#br0">1 1 24575,'37'8'0,"-5"-1"0,-25-7 0,-2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9.567"/>
    </inkml:context>
    <inkml:brush xml:id="br0">
      <inkml:brushProperty name="width" value="0.05" units="cm"/>
      <inkml:brushProperty name="height" value="0.05" units="cm"/>
    </inkml:brush>
  </inkml:definitions>
  <inkml:trace contextRef="#ctx0" brushRef="#br0">1 0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3.329"/>
    </inkml:context>
    <inkml:brush xml:id="br0">
      <inkml:brushProperty name="width" value="0.05" units="cm"/>
      <inkml:brushProperty name="height" value="0.05" units="cm"/>
    </inkml:brush>
  </inkml:definitions>
  <inkml:trace contextRef="#ctx0" brushRef="#br0">1 1 24575,'7'13'0,"-2"-2"0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4.747"/>
    </inkml:context>
    <inkml:brush xml:id="br0">
      <inkml:brushProperty name="width" value="0.05" units="cm"/>
      <inkml:brushProperty name="height" value="0.05" units="cm"/>
    </inkml:brush>
  </inkml:definitions>
  <inkml:trace contextRef="#ctx0" brushRef="#br0">1 0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5.362"/>
    </inkml:context>
    <inkml:brush xml:id="br0">
      <inkml:brushProperty name="width" value="0.05" units="cm"/>
      <inkml:brushProperty name="height" value="0.05" units="cm"/>
    </inkml:brush>
  </inkml:definitions>
  <inkml:trace contextRef="#ctx0" brushRef="#br0">0 0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6.624"/>
    </inkml:context>
    <inkml:brush xml:id="br0">
      <inkml:brushProperty name="width" value="0.05" units="cm"/>
      <inkml:brushProperty name="height" value="0.05" units="cm"/>
    </inkml:brush>
  </inkml:definitions>
  <inkml:trace contextRef="#ctx0" brushRef="#br0">1 1 24575,'0'0'0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7.294"/>
    </inkml:context>
    <inkml:brush xml:id="br0">
      <inkml:brushProperty name="width" value="0.05" units="cm"/>
      <inkml:brushProperty name="height" value="0.05" units="cm"/>
    </inkml:brush>
  </inkml:definitions>
  <inkml:trace contextRef="#ctx0" brushRef="#br0">11 21 24575,'-6'-9'0,"1"6"0,5-6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222691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308354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165160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53171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2234279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1411241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718457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428633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3960724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750644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377068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47625"/>
            <a:ext cx="5786437" cy="4340225"/>
          </a:xfrm>
        </p:spPr>
      </p:sp>
      <p:sp>
        <p:nvSpPr>
          <p:cNvPr id="3" name="Notes Placeholder 2"/>
          <p:cNvSpPr>
            <a:spLocks noGrp="1"/>
          </p:cNvSpPr>
          <p:nvPr>
            <p:ph type="body" idx="1"/>
          </p:nvPr>
        </p:nvSpPr>
        <p:spPr>
          <a:xfrm>
            <a:off x="196850" y="4387850"/>
            <a:ext cx="6629399" cy="4800600"/>
          </a:xfrm>
        </p:spPr>
        <p:txBody>
          <a:bodyPr>
            <a:normAutofit lnSpcReduction="10000"/>
          </a:bodyPr>
          <a:lstStyle/>
          <a:p>
            <a:r>
              <a:rPr lang="en-US" sz="1000" dirty="0"/>
              <a:t>Luke is believed to be the only Gentile writer in the Bible.  His gospel is addressed to Theophilus who’s name means  “friend of God” leading some to think the gospel was written to all who embrace Jesus as the Savior of all - regardless of nationality.  It seems more likely to me that he is a man who was endeared by Luke, possibly a benefactor who helped in the publishing of this gospel (Luke also addresses Acts to him). Too be sure, Luke intended for his audience to be much more than one man.  Of all the gospels, Luke is the most chronological on the life of Christ.  Having also authored Acts, he penned 28% of the New Testament words, more than any other writer.  Interestingly, not once does Luke mention himself in the gospel, speaking to his humility.  In fact, Luke, the physician, name appears only three times in the New Testament (Col. 4:14; 2 Ti. 4:11; Philemon 24).  Paul and Luke worked side by side, and from their first expedition together to Paul’s final hours In a Roman dungeon, Luke remained a true friend: “Only Luke is with me” (2 Ti. 4:11).  Although Luke was not an eyewitness (1:1-2) he carefully compiled  “an orderly account” (1:2) of events surrounding Christ’s life. Luke’s own introduction to his gospel indicates that he composed the letter with the purpose of providing a careful rendering of the events of Christ’s life in chronological order. He emphasizes the humanity of Christ and the phrase “Son of Man” is used twenty-six times in the book with the specific purpose of emphasizing that Christ, although He was the son of God, possessed all the qualities of man, and by living without sin, He became the perfect sacrifice for the sins of all mankind.  There are twenty-four parables and twenty-one miracles recorded in the book.  Matthew was written primarily for the Jew, Mark was written for the Romans, and Luke was written more for the Gentile.  All the gospels point to Jesus as the solution to man’s sin problem.  Luke’s interest in people is undeniable. Much of the material unique to Luke’s gospel involves Jesus’s interactions with individuals, many of them on the fringes of “acceptable” society—sinners, women, and children among them.  The book can be divided into four parts: (1) Jesus of Nazarene appears (1:1-4:13); (2) Jesus is “mighty in deed” (4:14-9:50); (3) Jesus is “mighty in word” (9:51-21:38);  Jesus is crucified and resurrected (chs.. 22-24).    </a:t>
            </a:r>
          </a:p>
          <a:p>
            <a:endParaRPr lang="en-US" sz="1000" dirty="0"/>
          </a:p>
          <a:p>
            <a:r>
              <a:rPr lang="en-US" sz="1000" b="1" u="sng" dirty="0"/>
              <a:t>Application</a:t>
            </a:r>
            <a:r>
              <a:rPr lang="en-US" sz="1000" dirty="0"/>
              <a:t> --- Regarding discipleship…</a:t>
            </a:r>
            <a:br>
              <a:rPr lang="en-US" sz="1000" b="1" u="sng" dirty="0"/>
            </a:br>
            <a:endParaRPr lang="en-US" sz="1000" b="1" u="sng" dirty="0"/>
          </a:p>
          <a:p>
            <a:pPr marL="685800" lvl="1" indent="-228600">
              <a:buFont typeface="+mj-lt"/>
              <a:buAutoNum type="arabicPeriod"/>
            </a:pPr>
            <a:r>
              <a:rPr lang="en-US" sz="1000" dirty="0"/>
              <a:t>Discipleship demands our self-denial (Luke 9:23-27)</a:t>
            </a:r>
          </a:p>
          <a:p>
            <a:pPr marL="685800" lvl="1" indent="-228600">
              <a:buFont typeface="+mj-lt"/>
              <a:buAutoNum type="arabicPeriod"/>
            </a:pPr>
            <a:r>
              <a:rPr lang="en-US" sz="1000" dirty="0"/>
              <a:t>Repentance of sin is necessary to enter discipleship (Luke 13:1-8)</a:t>
            </a:r>
          </a:p>
          <a:p>
            <a:pPr marL="685800" lvl="1" indent="-228600">
              <a:buFont typeface="+mj-lt"/>
              <a:buAutoNum type="arabicPeriod"/>
            </a:pPr>
            <a:r>
              <a:rPr lang="en-US" sz="1000" dirty="0"/>
              <a:t>Fruitfulness is essential to discipleship (Luke 13:6-9, 19:11-27)</a:t>
            </a:r>
          </a:p>
          <a:p>
            <a:pPr marL="685800" lvl="1" indent="-228600">
              <a:buFont typeface="+mj-lt"/>
              <a:buAutoNum type="arabicPeriod"/>
            </a:pPr>
            <a:r>
              <a:rPr lang="en-US" sz="1000" dirty="0"/>
              <a:t>Divisions in families sometimes happen to true disciples (Luke 12:49-53)</a:t>
            </a:r>
          </a:p>
          <a:p>
            <a:pPr marL="685800" lvl="1" indent="-228600">
              <a:buFont typeface="+mj-lt"/>
              <a:buAutoNum type="arabicPeriod"/>
            </a:pPr>
            <a:r>
              <a:rPr lang="en-US" sz="1000" dirty="0"/>
              <a:t>No compromise is allowed for disciples (Luke 9:61-62)</a:t>
            </a:r>
            <a:br>
              <a:rPr lang="en-US" sz="1000" dirty="0"/>
            </a:br>
            <a:endParaRPr lang="en-US" sz="1000" dirty="0"/>
          </a:p>
          <a:p>
            <a:r>
              <a:rPr lang="en-US" sz="1000" dirty="0"/>
              <a:t>Key thought: Our development needs to be as it was with Jesus (fourfold): “And Jesus increased in wisdom and in stature and in favor with God and man” (Lk. 2:52)  Just like Jesus, we need to grow physically, mentally socially and spiritually.  </a:t>
            </a:r>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20</a:t>
            </a:fld>
            <a:endParaRPr lang="en-US" dirty="0"/>
          </a:p>
        </p:txBody>
      </p:sp>
    </p:spTree>
    <p:extLst>
      <p:ext uri="{BB962C8B-B14F-4D97-AF65-F5344CB8AC3E}">
        <p14:creationId xmlns:p14="http://schemas.microsoft.com/office/powerpoint/2010/main" val="359804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1657331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dirty="0"/>
          </a:p>
        </p:txBody>
      </p:sp>
    </p:spTree>
    <p:extLst>
      <p:ext uri="{BB962C8B-B14F-4D97-AF65-F5344CB8AC3E}">
        <p14:creationId xmlns:p14="http://schemas.microsoft.com/office/powerpoint/2010/main" val="469734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23</a:t>
            </a:fld>
            <a:endParaRPr lang="en-US" dirty="0"/>
          </a:p>
        </p:txBody>
      </p:sp>
    </p:spTree>
    <p:extLst>
      <p:ext uri="{BB962C8B-B14F-4D97-AF65-F5344CB8AC3E}">
        <p14:creationId xmlns:p14="http://schemas.microsoft.com/office/powerpoint/2010/main" val="3451275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24</a:t>
            </a:fld>
            <a:endParaRPr lang="en-US" dirty="0"/>
          </a:p>
        </p:txBody>
      </p:sp>
    </p:spTree>
    <p:extLst>
      <p:ext uri="{BB962C8B-B14F-4D97-AF65-F5344CB8AC3E}">
        <p14:creationId xmlns:p14="http://schemas.microsoft.com/office/powerpoint/2010/main" val="947724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25</a:t>
            </a:fld>
            <a:endParaRPr lang="en-US" dirty="0"/>
          </a:p>
        </p:txBody>
      </p:sp>
    </p:spTree>
    <p:extLst>
      <p:ext uri="{BB962C8B-B14F-4D97-AF65-F5344CB8AC3E}">
        <p14:creationId xmlns:p14="http://schemas.microsoft.com/office/powerpoint/2010/main" val="2647113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dirty="0"/>
          </a:p>
        </p:txBody>
      </p:sp>
    </p:spTree>
    <p:extLst>
      <p:ext uri="{BB962C8B-B14F-4D97-AF65-F5344CB8AC3E}">
        <p14:creationId xmlns:p14="http://schemas.microsoft.com/office/powerpoint/2010/main" val="2871464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27</a:t>
            </a:fld>
            <a:endParaRPr lang="en-US" dirty="0"/>
          </a:p>
        </p:txBody>
      </p:sp>
    </p:spTree>
    <p:extLst>
      <p:ext uri="{BB962C8B-B14F-4D97-AF65-F5344CB8AC3E}">
        <p14:creationId xmlns:p14="http://schemas.microsoft.com/office/powerpoint/2010/main" val="260765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28</a:t>
            </a:fld>
            <a:endParaRPr lang="en-US" dirty="0"/>
          </a:p>
        </p:txBody>
      </p:sp>
    </p:spTree>
    <p:extLst>
      <p:ext uri="{BB962C8B-B14F-4D97-AF65-F5344CB8AC3E}">
        <p14:creationId xmlns:p14="http://schemas.microsoft.com/office/powerpoint/2010/main" val="910063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29</a:t>
            </a:fld>
            <a:endParaRPr lang="en-US" dirty="0"/>
          </a:p>
        </p:txBody>
      </p:sp>
    </p:spTree>
    <p:extLst>
      <p:ext uri="{BB962C8B-B14F-4D97-AF65-F5344CB8AC3E}">
        <p14:creationId xmlns:p14="http://schemas.microsoft.com/office/powerpoint/2010/main" val="45022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22225"/>
            <a:ext cx="5008563" cy="3756025"/>
          </a:xfrm>
        </p:spPr>
      </p:sp>
      <p:sp>
        <p:nvSpPr>
          <p:cNvPr id="3" name="Notes Placeholder 2"/>
          <p:cNvSpPr>
            <a:spLocks noGrp="1"/>
          </p:cNvSpPr>
          <p:nvPr>
            <p:ph type="body" idx="1"/>
          </p:nvPr>
        </p:nvSpPr>
        <p:spPr>
          <a:xfrm>
            <a:off x="120650" y="3778250"/>
            <a:ext cx="6781799" cy="5562600"/>
          </a:xfrm>
        </p:spPr>
        <p:txBody>
          <a:bodyPr/>
          <a:lstStyle/>
          <a:p>
            <a:endParaRPr lang="en-US" sz="1000" dirty="0"/>
          </a:p>
          <a:p>
            <a:pPr marL="171450" indent="-171450" algn="just">
              <a:buFont typeface="Arial" panose="020B0604020202020204" pitchFamily="34" charset="0"/>
              <a:buChar char="•"/>
            </a:pPr>
            <a:r>
              <a:rPr lang="en-US" sz="1000" b="1" dirty="0"/>
              <a:t>Judea </a:t>
            </a:r>
            <a:r>
              <a:rPr lang="en-US" sz="1000" dirty="0"/>
              <a:t>- Judea was what remained of the tribal territory of Judah, wit the capital at Jerusalem.  In the time of King Herod (King of the Jews), the former land of Palestine was divided into provinces: Judea, Samaria, and Galilee to the west of the Jordan River, and Perea and Decapolis to the east.   </a:t>
            </a:r>
          </a:p>
          <a:p>
            <a:pPr marL="171450" indent="-171450">
              <a:buFont typeface="Arial" panose="020B0604020202020204" pitchFamily="34" charset="0"/>
              <a:buChar char="•"/>
            </a:pPr>
            <a:r>
              <a:rPr lang="en-US" sz="1000" b="1" dirty="0"/>
              <a:t>Samaria</a:t>
            </a:r>
            <a:r>
              <a:rPr lang="en-US" sz="1000" dirty="0"/>
              <a:t> - Samaria was the original territory of the northern kingdom of Israel.  Many of the inhabitants were carried into captivity by the Assyrians (circa 722 BC).  The territory was repopulated with an ethnically mixed population, who intermarried and were called “Samaritans”.  </a:t>
            </a:r>
          </a:p>
          <a:p>
            <a:pPr marL="171450" indent="-171450">
              <a:buFont typeface="Arial" panose="020B0604020202020204" pitchFamily="34" charset="0"/>
              <a:buChar char="•"/>
            </a:pPr>
            <a:r>
              <a:rPr lang="en-US" sz="1000" b="1" dirty="0"/>
              <a:t>Galilee</a:t>
            </a:r>
            <a:r>
              <a:rPr lang="en-US" sz="1000" dirty="0"/>
              <a:t> - The Galilee was part of the Northern Kingdom which was overrun by the Assyrians (circa 732 BC).  Following the Maccabean revolt of 164 BC the Galilee was annexed to Judah and Samaria.  In 63 BC Pompey captured much of the Galilee and made it into a Roman province.  </a:t>
            </a:r>
          </a:p>
          <a:p>
            <a:pPr marL="171450" indent="-171450">
              <a:buFont typeface="Arial" panose="020B0604020202020204" pitchFamily="34" charset="0"/>
              <a:buChar char="•"/>
            </a:pPr>
            <a:r>
              <a:rPr lang="en-US" sz="1000" b="1" dirty="0"/>
              <a:t>Decapolis</a:t>
            </a:r>
            <a:r>
              <a:rPr lang="en-US" sz="1000" dirty="0"/>
              <a:t> - Greek for “ten towns” because it was a federation of ten cities with predominantly Hellenistic (Greek) cultures the included,  Abila, Damascus, Dion, Gerasa, Gadara, HipposPella, Philadelphia, Raphana, Scythopolis) that formed a Hellenistic or Greco-Roman confederation or league located south of the Sea of Galilee in the Transjordan. Only one of these 10 cities was on the western side of the Jordan (Bethsehan).  </a:t>
            </a:r>
          </a:p>
          <a:p>
            <a:pPr marL="171450" indent="-171450">
              <a:buFont typeface="Arial" panose="020B0604020202020204" pitchFamily="34" charset="0"/>
              <a:buChar char="•"/>
            </a:pPr>
            <a:r>
              <a:rPr lang="en-US" sz="1000" b="1" dirty="0"/>
              <a:t>Perea </a:t>
            </a:r>
            <a:r>
              <a:rPr lang="en-US" sz="1000" dirty="0"/>
              <a:t>- Means “Beyond” because it was to the East (beyond) the Jordan.  During the time of Jesus, the area was primarily Jewish and was part of the tetrarchy of Herod Antipas (along with Galilee).  </a:t>
            </a:r>
          </a:p>
          <a:p>
            <a:pPr marL="171450" indent="-171450">
              <a:buFont typeface="Arial" panose="020B0604020202020204" pitchFamily="34" charset="0"/>
              <a:buChar char="•"/>
            </a:pPr>
            <a:r>
              <a:rPr lang="en-US" sz="1000" b="1" dirty="0"/>
              <a:t>Ituria &amp; Trachonitus</a:t>
            </a:r>
            <a:r>
              <a:rPr lang="en-US" sz="1000" dirty="0"/>
              <a:t> - Herod the Great left Ituria and Trachonitus to his son Phillip (the first husband of Herodious).  In the Old Testament Ituria was the homeland of one of the tribes of Ishmael.  Trachonitus was a badlands and the home of marading robbers until Herod the Great set up military settlements of Idumeans and Jews to enforce peace.  </a:t>
            </a:r>
          </a:p>
          <a:p>
            <a:pPr marL="171450" indent="-171450">
              <a:buFont typeface="Arial" panose="020B0604020202020204" pitchFamily="34" charset="0"/>
              <a:buChar char="•"/>
            </a:pPr>
            <a:r>
              <a:rPr lang="en-US" sz="1000" b="1" dirty="0"/>
              <a:t>Phoenecians </a:t>
            </a:r>
            <a:r>
              <a:rPr lang="en-US" sz="1000" dirty="0"/>
              <a:t>- The Phoenecians (area of Tyre and Sidon) had declined in importance as a nation since the Old Testament. Pompey defeated Phoenicia and rest of Seleucid Empire in 64 AD.  </a:t>
            </a:r>
          </a:p>
          <a:p>
            <a:pPr marL="171450" indent="-171450">
              <a:buFont typeface="Arial" panose="020B0604020202020204" pitchFamily="34" charset="0"/>
              <a:buChar char="•"/>
            </a:pPr>
            <a:r>
              <a:rPr lang="en-US" sz="1000" b="1" dirty="0"/>
              <a:t>Syria - </a:t>
            </a:r>
            <a:r>
              <a:rPr lang="en-US" sz="1000" dirty="0"/>
              <a:t>A desert area around Damascus, which was a center for trade.</a:t>
            </a:r>
          </a:p>
          <a:p>
            <a:pPr marL="171450" indent="-171450">
              <a:buFont typeface="Arial" panose="020B0604020202020204" pitchFamily="34" charset="0"/>
              <a:buChar char="•"/>
            </a:pPr>
            <a:r>
              <a:rPr lang="en-US" sz="1000" b="1" dirty="0"/>
              <a:t>Askalon </a:t>
            </a:r>
            <a:r>
              <a:rPr lang="en-US" sz="1000" dirty="0"/>
              <a:t>- Known also as Ashkelon - one of the Philistine cities - south of Bethlehem - an autonomous city in Christ’s time.  </a:t>
            </a:r>
          </a:p>
          <a:p>
            <a:pPr marL="171450" indent="-171450">
              <a:buFont typeface="Arial" panose="020B0604020202020204" pitchFamily="34" charset="0"/>
              <a:buChar char="•"/>
            </a:pPr>
            <a:r>
              <a:rPr lang="en-US" sz="1000" b="1" dirty="0"/>
              <a:t>Gaza </a:t>
            </a:r>
            <a:r>
              <a:rPr lang="en-US" sz="1000" dirty="0"/>
              <a:t>- Gaza also has been a Philistine city located southwest of Jerusalem near the Mediterranean Sea.   Herod the Great held Gaza for a short time, but on his death the Romans put it under the control of a Syrian governor.  </a:t>
            </a:r>
          </a:p>
          <a:p>
            <a:pPr marL="171450" indent="-171450">
              <a:buFont typeface="Arial" panose="020B0604020202020204" pitchFamily="34" charset="0"/>
              <a:buChar char="•"/>
            </a:pPr>
            <a:r>
              <a:rPr lang="en-US" sz="1000" b="1" dirty="0"/>
              <a:t>Idumea </a:t>
            </a:r>
            <a:r>
              <a:rPr lang="en-US" sz="1000" dirty="0"/>
              <a:t>- was the Greek form of the name Edom.  Located just west of the Dead Sea, Herod the Great was an Idumean whose ancestors had been forcibly converted to Judaism.</a:t>
            </a:r>
          </a:p>
          <a:p>
            <a:pPr marL="171450" indent="-171450">
              <a:buFont typeface="Arial" panose="020B0604020202020204" pitchFamily="34" charset="0"/>
              <a:buChar char="•"/>
            </a:pPr>
            <a:r>
              <a:rPr lang="en-US" sz="1000" b="1" dirty="0"/>
              <a:t>Nabataea </a:t>
            </a:r>
            <a:r>
              <a:rPr lang="en-US" sz="1000" dirty="0"/>
              <a:t>- The Nabataeans  appear to have moved from the Arabian desert at the time the Edomites moved westward inoit the region of Judah (circa 400 BC).  They built the city of Petra in the mountains south and east of the Dead Sea, and successfully held off the Romans until 106 BC.  Herod the Great’s mother was from here. Herod Anti[as was married to a Nabataean princess, whom he divorced to marry Herodias. Chronological account of facts and figures on the history of Petra and the Nabataeans, who called their capital Raqmu (Aramaic-Nabataean "colored stone"), which once was home to 30,000 people. Petra is the Greek denomination and means "stone, rock."</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endParaRPr lang="en-US" sz="1000" b="1" dirty="0"/>
          </a:p>
        </p:txBody>
      </p:sp>
      <p:sp>
        <p:nvSpPr>
          <p:cNvPr id="4" name="Slide Number Placeholder 3"/>
          <p:cNvSpPr>
            <a:spLocks noGrp="1"/>
          </p:cNvSpPr>
          <p:nvPr>
            <p:ph type="sldNum" sz="quarter" idx="5"/>
          </p:nvPr>
        </p:nvSpPr>
        <p:spPr/>
        <p:txBody>
          <a:bodyPr/>
          <a:lstStyle/>
          <a:p>
            <a:fld id="{D6C3428F-6FF0-EC4B-8CCC-59918850A8B4}" type="slidenum">
              <a:rPr lang="en-US" smtClean="0"/>
              <a:t>3</a:t>
            </a:fld>
            <a:endParaRPr lang="en-US" dirty="0"/>
          </a:p>
        </p:txBody>
      </p:sp>
    </p:spTree>
    <p:extLst>
      <p:ext uri="{BB962C8B-B14F-4D97-AF65-F5344CB8AC3E}">
        <p14:creationId xmlns:p14="http://schemas.microsoft.com/office/powerpoint/2010/main" val="1737722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30</a:t>
            </a:fld>
            <a:endParaRPr lang="en-US" dirty="0"/>
          </a:p>
        </p:txBody>
      </p:sp>
    </p:spTree>
    <p:extLst>
      <p:ext uri="{BB962C8B-B14F-4D97-AF65-F5344CB8AC3E}">
        <p14:creationId xmlns:p14="http://schemas.microsoft.com/office/powerpoint/2010/main" val="2780070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31</a:t>
            </a:fld>
            <a:endParaRPr lang="en-US" dirty="0"/>
          </a:p>
        </p:txBody>
      </p:sp>
    </p:spTree>
    <p:extLst>
      <p:ext uri="{BB962C8B-B14F-4D97-AF65-F5344CB8AC3E}">
        <p14:creationId xmlns:p14="http://schemas.microsoft.com/office/powerpoint/2010/main" val="20734560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32</a:t>
            </a:fld>
            <a:endParaRPr lang="en-US" dirty="0"/>
          </a:p>
        </p:txBody>
      </p:sp>
    </p:spTree>
    <p:extLst>
      <p:ext uri="{BB962C8B-B14F-4D97-AF65-F5344CB8AC3E}">
        <p14:creationId xmlns:p14="http://schemas.microsoft.com/office/powerpoint/2010/main" val="2642303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33</a:t>
            </a:fld>
            <a:endParaRPr lang="en-US" dirty="0"/>
          </a:p>
        </p:txBody>
      </p:sp>
    </p:spTree>
    <p:extLst>
      <p:ext uri="{BB962C8B-B14F-4D97-AF65-F5344CB8AC3E}">
        <p14:creationId xmlns:p14="http://schemas.microsoft.com/office/powerpoint/2010/main" val="858624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34</a:t>
            </a:fld>
            <a:endParaRPr lang="en-US" dirty="0"/>
          </a:p>
        </p:txBody>
      </p:sp>
    </p:spTree>
    <p:extLst>
      <p:ext uri="{BB962C8B-B14F-4D97-AF65-F5344CB8AC3E}">
        <p14:creationId xmlns:p14="http://schemas.microsoft.com/office/powerpoint/2010/main" val="16947020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35</a:t>
            </a:fld>
            <a:endParaRPr lang="en-US" dirty="0"/>
          </a:p>
        </p:txBody>
      </p:sp>
    </p:spTree>
    <p:extLst>
      <p:ext uri="{BB962C8B-B14F-4D97-AF65-F5344CB8AC3E}">
        <p14:creationId xmlns:p14="http://schemas.microsoft.com/office/powerpoint/2010/main" val="978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132520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990925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383039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391501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304588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customXml" Target="../ink/ink8.xml"/><Relationship Id="rId3" Type="http://schemas.openxmlformats.org/officeDocument/2006/relationships/customXml" Target="../ink/ink1.xml"/><Relationship Id="rId7" Type="http://schemas.openxmlformats.org/officeDocument/2006/relationships/image" Target="../media/image4.png"/><Relationship Id="rId12" Type="http://schemas.openxmlformats.org/officeDocument/2006/relationships/customXml" Target="../ink/ink7.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customXml" Target="../ink/ink6.xml"/><Relationship Id="rId5" Type="http://schemas.openxmlformats.org/officeDocument/2006/relationships/customXml" Target="../ink/ink2.xml"/><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customXml" Target="../ink/ink5.xml"/><Relationship Id="rId14" Type="http://schemas.openxmlformats.org/officeDocument/2006/relationships/customXml" Target="../ink/ink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Luke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Why is Luke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endParaRPr lang="en-US" sz="2000" dirty="0"/>
          </a:p>
          <a:p>
            <a:pPr marL="118872" indent="0">
              <a:buNone/>
            </a:pPr>
            <a:r>
              <a:rPr lang="en-US" sz="2200" dirty="0"/>
              <a:t>Luke’s interest in people is undeniable. Much of the material unique to Luke’s gospel involves Jesus’s interactions with individuals, many of them on the fringes of “acceptable” society—sinners, women, and children among them. Like Matthew and Mark, Luke recorded the incident of a woman coming to pour perfume on Jesus’s feet. But Luke was the only gospel writer to point out the fact known to all present that she was an immoral woman (Luke 7:37). In a similar way, we find in Luke alone the conversation between the robbers crucified alongside Jesus, one of them defending Jesus and receiving the promise of paradise. Luke’s portrayal of Jesus reveals in our Lord a Man who had come to minister and show compassion to all people, no matter their station in life.</a:t>
            </a:r>
          </a:p>
        </p:txBody>
      </p:sp>
    </p:spTree>
    <p:extLst>
      <p:ext uri="{BB962C8B-B14F-4D97-AF65-F5344CB8AC3E}">
        <p14:creationId xmlns:p14="http://schemas.microsoft.com/office/powerpoint/2010/main" val="387827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What's the point?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200" dirty="0"/>
              <a:t>Just as Matthew portrays Jesus as the King, and as Mark reveals Him as the Servant, so Luke offers a unique perspective of Jesus as the Son of Man. This phrase, “Son of Man,” was Jesus’s favorite way to refer to Himself.</a:t>
            </a:r>
          </a:p>
          <a:p>
            <a:pPr marL="118872" indent="0">
              <a:buNone/>
            </a:pPr>
            <a:endParaRPr lang="en-US" sz="2200" dirty="0"/>
          </a:p>
          <a:p>
            <a:pPr marL="118872" indent="0">
              <a:buNone/>
            </a:pPr>
            <a:r>
              <a:rPr lang="en-US" sz="2200" dirty="0"/>
              <a:t>Most famous among the people unique to Luke’s gospel is the tax collector Zacchaeus, a short man who had to climb a tree to see over the crowds as Jesus approached his town. Jesus ended up sharing a meal with Zacchaeus at his house, much to the chagrin of the local religious leaders. When Zacchaeus expressed his regret over his former way of life and vowed to make restitution, Jesus responded with what became the theme of Luke’s gospel: “For the Son of Man has come to seek and to save that which was lost” (Luke 19:10). Luke portrayed Jesus as God’s ideal Man, who offers salvation to all humanity—Jew and Gentile alike.</a:t>
            </a:r>
          </a:p>
        </p:txBody>
      </p:sp>
    </p:spTree>
    <p:extLst>
      <p:ext uri="{BB962C8B-B14F-4D97-AF65-F5344CB8AC3E}">
        <p14:creationId xmlns:p14="http://schemas.microsoft.com/office/powerpoint/2010/main" val="395881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a:xfrm>
            <a:off x="457200" y="-470916"/>
            <a:ext cx="8229600" cy="1252728"/>
          </a:xfrm>
        </p:spPr>
        <p:txBody>
          <a:bodyPr>
            <a:normAutofit fontScale="90000"/>
          </a:bodyPr>
          <a:lstStyle/>
          <a:p>
            <a:br>
              <a:rPr lang="en-US" dirty="0"/>
            </a:br>
            <a:br>
              <a:rPr lang="en-US" dirty="0"/>
            </a:br>
            <a:r>
              <a:rPr lang="en-US" dirty="0"/>
              <a:t>How do I apply?</a:t>
            </a:r>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200" dirty="0"/>
              <a:t>The richness of Luke’s portrayal of Jesus has profound implications for our relationship with God today.  Jesus walks through Luke’s gospel illustrating His deep and abiding care for people, regardless of what they have done or their status in society.</a:t>
            </a:r>
          </a:p>
          <a:p>
            <a:pPr marL="118872" indent="0">
              <a:buNone/>
            </a:pPr>
            <a:endParaRPr lang="en-US" sz="2200" dirty="0"/>
          </a:p>
          <a:p>
            <a:pPr marL="118872" indent="0">
              <a:buNone/>
            </a:pPr>
            <a:r>
              <a:rPr lang="en-US" sz="2200" dirty="0"/>
              <a:t>Do you believe that God loves you no matter what you’ve done?  The fact that the eternal Son of God condescended to lower Himself, take on human flesh, make Himself subject to human limitations, and seek out His people in bodily form shows us clearly how much God cares for us and, in turn, how we are to care for others.</a:t>
            </a:r>
          </a:p>
        </p:txBody>
      </p:sp>
    </p:spTree>
    <p:extLst>
      <p:ext uri="{BB962C8B-B14F-4D97-AF65-F5344CB8AC3E}">
        <p14:creationId xmlns:p14="http://schemas.microsoft.com/office/powerpoint/2010/main" val="311218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210F-73F1-B14F-BB59-6899456EE044}"/>
              </a:ext>
            </a:extLst>
          </p:cNvPr>
          <p:cNvSpPr>
            <a:spLocks noGrp="1"/>
          </p:cNvSpPr>
          <p:nvPr>
            <p:ph type="title"/>
          </p:nvPr>
        </p:nvSpPr>
        <p:spPr/>
        <p:txBody>
          <a:bodyPr/>
          <a:lstStyle/>
          <a:p>
            <a:r>
              <a:rPr lang="en-US" dirty="0"/>
              <a:t>Summation</a:t>
            </a:r>
          </a:p>
        </p:txBody>
      </p:sp>
      <p:sp>
        <p:nvSpPr>
          <p:cNvPr id="3" name="Content Placeholder 2">
            <a:extLst>
              <a:ext uri="{FF2B5EF4-FFF2-40B4-BE49-F238E27FC236}">
                <a16:creationId xmlns:a16="http://schemas.microsoft.com/office/drawing/2014/main" id="{A0EDDD41-8805-694C-B468-564EDD100330}"/>
              </a:ext>
            </a:extLst>
          </p:cNvPr>
          <p:cNvSpPr>
            <a:spLocks noGrp="1"/>
          </p:cNvSpPr>
          <p:nvPr>
            <p:ph idx="1"/>
          </p:nvPr>
        </p:nvSpPr>
        <p:spPr>
          <a:xfrm>
            <a:off x="152400" y="1524000"/>
            <a:ext cx="8839200" cy="5178552"/>
          </a:xfrm>
        </p:spPr>
        <p:txBody>
          <a:bodyPr>
            <a:normAutofit lnSpcReduction="10000"/>
          </a:bodyPr>
          <a:lstStyle/>
          <a:p>
            <a:pPr marL="118872" indent="0">
              <a:buNone/>
            </a:pPr>
            <a:r>
              <a:rPr lang="en-US" sz="2000" dirty="0"/>
              <a:t>“Luke is the most chronologically historical of the gospels.  It is addressed to Theophilus, a Greek.  Initially, it was apparently intended for him and for Hellenistic Christians in Asia and Europe.  In this first division of his two-part “Luke-Acts,” the author emphasized the “role-model” humanity of Jesus, and portrayed Christ as the “</a:t>
            </a:r>
            <a:r>
              <a:rPr lang="en-US" sz="2000" b="1" dirty="0"/>
              <a:t>Son of Man</a:t>
            </a:r>
            <a:r>
              <a:rPr lang="en-US" sz="2000" dirty="0"/>
              <a:t>,” a description which appears more than two dozen times in the gospel.” </a:t>
            </a:r>
            <a:br>
              <a:rPr lang="en-US" sz="2000" dirty="0"/>
            </a:br>
            <a:r>
              <a:rPr lang="en-US" sz="2000" dirty="0"/>
              <a:t>                                     </a:t>
            </a:r>
            <a:r>
              <a:rPr lang="en-US" sz="1800" dirty="0"/>
              <a:t>--- Colly Caldwell, Guardian of Truth Commentary, Luke, </a:t>
            </a:r>
            <a:r>
              <a:rPr lang="en-US" sz="1800" i="1" dirty="0"/>
              <a:t>page XV</a:t>
            </a:r>
            <a:r>
              <a:rPr lang="en-US" sz="1800" dirty="0"/>
              <a:t>.  </a:t>
            </a:r>
            <a:br>
              <a:rPr lang="en-US" sz="1800" dirty="0"/>
            </a:br>
            <a:endParaRPr lang="en-US" sz="1800" dirty="0"/>
          </a:p>
          <a:p>
            <a:pPr marL="118872" indent="0">
              <a:buNone/>
            </a:pPr>
            <a:r>
              <a:rPr lang="en-US" sz="2000" dirty="0"/>
              <a:t>”The great theme in the Book of Luke is the perfect Savior, Jesus Christ, for all mankind.  He was perfect in His humanity as he was in His Divinity.  That is seen in His relationship to His Eternal Father.  The Son of God entered human history as the perfect man, offered the perfect sacrifice for sin, and therefore provided the perfect Savior for humankind, identifying Himself as </a:t>
            </a:r>
            <a:r>
              <a:rPr lang="en-US" sz="2000" b="1" dirty="0"/>
              <a:t>THE SON OF MAN</a:t>
            </a:r>
            <a:r>
              <a:rPr lang="en-US" sz="2000" dirty="0"/>
              <a:t>.  That designation is not peculiar to the Gospel of Luke.  Because it is a term often used by Jesus, it is quoted numerous times in each of the four gospels…The ”Son of Man” title is used only by Jesus Himself (except for Acts 7:36)…He is never called the “Son of Man” by others.”  </a:t>
            </a:r>
            <a:r>
              <a:rPr lang="en-US" sz="1800" dirty="0"/>
              <a:t>--- Ibid, </a:t>
            </a:r>
            <a:r>
              <a:rPr lang="en-US" sz="1800" i="1" dirty="0"/>
              <a:t>page XXXIV and XXXV.  </a:t>
            </a:r>
            <a:endParaRPr lang="en-US" sz="1800" b="1" dirty="0"/>
          </a:p>
        </p:txBody>
      </p:sp>
    </p:spTree>
    <p:extLst>
      <p:ext uri="{BB962C8B-B14F-4D97-AF65-F5344CB8AC3E}">
        <p14:creationId xmlns:p14="http://schemas.microsoft.com/office/powerpoint/2010/main" val="334602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EA8FA69-1DE9-2F41-8947-F8AD9153CF60}"/>
              </a:ext>
            </a:extLst>
          </p:cNvPr>
          <p:cNvGraphicFramePr>
            <a:graphicFrameLocks noGrp="1"/>
          </p:cNvGraphicFramePr>
          <p:nvPr>
            <p:extLst>
              <p:ext uri="{D42A27DB-BD31-4B8C-83A1-F6EECF244321}">
                <p14:modId xmlns:p14="http://schemas.microsoft.com/office/powerpoint/2010/main" val="410551150"/>
              </p:ext>
            </p:extLst>
          </p:nvPr>
        </p:nvGraphicFramePr>
        <p:xfrm>
          <a:off x="152400" y="609600"/>
          <a:ext cx="8839200" cy="6114341"/>
        </p:xfrm>
        <a:graphic>
          <a:graphicData uri="http://schemas.openxmlformats.org/drawingml/2006/table">
            <a:tbl>
              <a:tblPr firstRow="1" bandRow="1">
                <a:tableStyleId>{E8034E78-7F5D-4C2E-B375-FC64B27BC917}</a:tableStyleId>
              </a:tblPr>
              <a:tblGrid>
                <a:gridCol w="1767840">
                  <a:extLst>
                    <a:ext uri="{9D8B030D-6E8A-4147-A177-3AD203B41FA5}">
                      <a16:colId xmlns:a16="http://schemas.microsoft.com/office/drawing/2014/main" val="1165357776"/>
                    </a:ext>
                  </a:extLst>
                </a:gridCol>
                <a:gridCol w="1767840">
                  <a:extLst>
                    <a:ext uri="{9D8B030D-6E8A-4147-A177-3AD203B41FA5}">
                      <a16:colId xmlns:a16="http://schemas.microsoft.com/office/drawing/2014/main" val="1845018419"/>
                    </a:ext>
                  </a:extLst>
                </a:gridCol>
                <a:gridCol w="1767840">
                  <a:extLst>
                    <a:ext uri="{9D8B030D-6E8A-4147-A177-3AD203B41FA5}">
                      <a16:colId xmlns:a16="http://schemas.microsoft.com/office/drawing/2014/main" val="3081138922"/>
                    </a:ext>
                  </a:extLst>
                </a:gridCol>
                <a:gridCol w="1767840">
                  <a:extLst>
                    <a:ext uri="{9D8B030D-6E8A-4147-A177-3AD203B41FA5}">
                      <a16:colId xmlns:a16="http://schemas.microsoft.com/office/drawing/2014/main" val="4095825941"/>
                    </a:ext>
                  </a:extLst>
                </a:gridCol>
                <a:gridCol w="1767840">
                  <a:extLst>
                    <a:ext uri="{9D8B030D-6E8A-4147-A177-3AD203B41FA5}">
                      <a16:colId xmlns:a16="http://schemas.microsoft.com/office/drawing/2014/main" val="39140737"/>
                    </a:ext>
                  </a:extLst>
                </a:gridCol>
              </a:tblGrid>
              <a:tr h="400011">
                <a:tc>
                  <a:txBody>
                    <a:bodyPr/>
                    <a:lstStyle/>
                    <a:p>
                      <a:endParaRPr lang="en-US" dirty="0">
                        <a:solidFill>
                          <a:schemeClr val="tx1"/>
                        </a:solidFill>
                      </a:endParaRPr>
                    </a:p>
                  </a:txBody>
                  <a:tcPr/>
                </a:tc>
                <a:tc>
                  <a:txBody>
                    <a:bodyPr/>
                    <a:lstStyle/>
                    <a:p>
                      <a:r>
                        <a:rPr lang="en-US" dirty="0">
                          <a:solidFill>
                            <a:schemeClr val="bg1"/>
                          </a:solidFill>
                        </a:rPr>
                        <a:t>Matthew</a:t>
                      </a:r>
                    </a:p>
                  </a:txBody>
                  <a:tcPr/>
                </a:tc>
                <a:tc>
                  <a:txBody>
                    <a:bodyPr/>
                    <a:lstStyle/>
                    <a:p>
                      <a:r>
                        <a:rPr lang="en-US" dirty="0">
                          <a:solidFill>
                            <a:schemeClr val="bg1"/>
                          </a:solidFill>
                        </a:rPr>
                        <a:t>Mark </a:t>
                      </a:r>
                    </a:p>
                  </a:txBody>
                  <a:tcPr/>
                </a:tc>
                <a:tc>
                  <a:txBody>
                    <a:bodyPr/>
                    <a:lstStyle/>
                    <a:p>
                      <a:r>
                        <a:rPr lang="en-US" dirty="0">
                          <a:solidFill>
                            <a:schemeClr val="bg1"/>
                          </a:solidFill>
                        </a:rPr>
                        <a:t>Luke</a:t>
                      </a:r>
                    </a:p>
                  </a:txBody>
                  <a:tcPr/>
                </a:tc>
                <a:tc>
                  <a:txBody>
                    <a:bodyPr/>
                    <a:lstStyle/>
                    <a:p>
                      <a:r>
                        <a:rPr lang="en-US" dirty="0">
                          <a:solidFill>
                            <a:schemeClr val="bg1"/>
                          </a:solidFill>
                        </a:rPr>
                        <a:t>John</a:t>
                      </a:r>
                    </a:p>
                  </a:txBody>
                  <a:tcPr/>
                </a:tc>
                <a:extLst>
                  <a:ext uri="{0D108BD9-81ED-4DB2-BD59-A6C34878D82A}">
                    <a16:rowId xmlns:a16="http://schemas.microsoft.com/office/drawing/2014/main" val="4129459152"/>
                  </a:ext>
                </a:extLst>
              </a:tr>
              <a:tr h="700018">
                <a:tc>
                  <a:txBody>
                    <a:bodyPr/>
                    <a:lstStyle/>
                    <a:p>
                      <a:r>
                        <a:rPr lang="en-US" sz="2000" b="1" dirty="0">
                          <a:solidFill>
                            <a:schemeClr val="tx1"/>
                          </a:solidFill>
                        </a:rPr>
                        <a:t>Portrayal of Jesus</a:t>
                      </a:r>
                    </a:p>
                  </a:txBody>
                  <a:tcPr/>
                </a:tc>
                <a:tc>
                  <a:txBody>
                    <a:bodyPr/>
                    <a:lstStyle/>
                    <a:p>
                      <a:r>
                        <a:rPr lang="en-US" sz="2000" b="1" dirty="0">
                          <a:solidFill>
                            <a:schemeClr val="tx1"/>
                          </a:solidFill>
                        </a:rPr>
                        <a:t>Messianic King</a:t>
                      </a:r>
                    </a:p>
                  </a:txBody>
                  <a:tcPr/>
                </a:tc>
                <a:tc>
                  <a:txBody>
                    <a:bodyPr/>
                    <a:lstStyle/>
                    <a:p>
                      <a:r>
                        <a:rPr lang="en-US" sz="2000" b="1" dirty="0">
                          <a:solidFill>
                            <a:schemeClr val="tx1"/>
                          </a:solidFill>
                        </a:rPr>
                        <a:t>Suffering servant</a:t>
                      </a:r>
                    </a:p>
                  </a:txBody>
                  <a:tcPr/>
                </a:tc>
                <a:tc>
                  <a:txBody>
                    <a:bodyPr/>
                    <a:lstStyle/>
                    <a:p>
                      <a:r>
                        <a:rPr lang="en-US" sz="2000" b="1" dirty="0">
                          <a:solidFill>
                            <a:schemeClr val="tx1"/>
                          </a:solidFill>
                        </a:rPr>
                        <a:t>Son of Man</a:t>
                      </a:r>
                    </a:p>
                  </a:txBody>
                  <a:tcPr/>
                </a:tc>
                <a:tc>
                  <a:txBody>
                    <a:bodyPr/>
                    <a:lstStyle/>
                    <a:p>
                      <a:r>
                        <a:rPr lang="en-US" sz="2000" b="1" dirty="0">
                          <a:solidFill>
                            <a:schemeClr val="tx1"/>
                          </a:solidFill>
                        </a:rPr>
                        <a:t>Son of God</a:t>
                      </a:r>
                    </a:p>
                  </a:txBody>
                  <a:tcPr/>
                </a:tc>
                <a:extLst>
                  <a:ext uri="{0D108BD9-81ED-4DB2-BD59-A6C34878D82A}">
                    <a16:rowId xmlns:a16="http://schemas.microsoft.com/office/drawing/2014/main" val="1411457281"/>
                  </a:ext>
                </a:extLst>
              </a:tr>
              <a:tr h="977086">
                <a:tc>
                  <a:txBody>
                    <a:bodyPr/>
                    <a:lstStyle/>
                    <a:p>
                      <a:r>
                        <a:rPr lang="en-US" sz="2000" b="1" dirty="0">
                          <a:solidFill>
                            <a:schemeClr val="tx1"/>
                          </a:solidFill>
                        </a:rPr>
                        <a:t>Primary Recipients</a:t>
                      </a:r>
                    </a:p>
                  </a:txBody>
                  <a:tcPr/>
                </a:tc>
                <a:tc>
                  <a:txBody>
                    <a:bodyPr/>
                    <a:lstStyle/>
                    <a:p>
                      <a:r>
                        <a:rPr lang="en-US" sz="2000" b="1" dirty="0">
                          <a:solidFill>
                            <a:schemeClr val="tx1"/>
                          </a:solidFill>
                        </a:rPr>
                        <a:t>Jews</a:t>
                      </a:r>
                    </a:p>
                  </a:txBody>
                  <a:tcPr/>
                </a:tc>
                <a:tc>
                  <a:txBody>
                    <a:bodyPr/>
                    <a:lstStyle/>
                    <a:p>
                      <a:r>
                        <a:rPr lang="en-US" sz="2000" b="1" dirty="0">
                          <a:solidFill>
                            <a:schemeClr val="tx1"/>
                          </a:solidFill>
                        </a:rPr>
                        <a:t>Romans</a:t>
                      </a:r>
                    </a:p>
                  </a:txBody>
                  <a:tcPr/>
                </a:tc>
                <a:tc>
                  <a:txBody>
                    <a:bodyPr/>
                    <a:lstStyle/>
                    <a:p>
                      <a:r>
                        <a:rPr lang="en-US" sz="2000" b="1" dirty="0">
                          <a:solidFill>
                            <a:schemeClr val="tx1"/>
                          </a:solidFill>
                        </a:rPr>
                        <a:t>Theophilus - Greeks</a:t>
                      </a:r>
                    </a:p>
                  </a:txBody>
                  <a:tcPr/>
                </a:tc>
                <a:tc>
                  <a:txBody>
                    <a:bodyPr/>
                    <a:lstStyle/>
                    <a:p>
                      <a:r>
                        <a:rPr lang="en-US" sz="2000" b="1" dirty="0">
                          <a:solidFill>
                            <a:schemeClr val="tx1"/>
                          </a:solidFill>
                        </a:rPr>
                        <a:t>All people</a:t>
                      </a:r>
                    </a:p>
                  </a:txBody>
                  <a:tcPr/>
                </a:tc>
                <a:extLst>
                  <a:ext uri="{0D108BD9-81ED-4DB2-BD59-A6C34878D82A}">
                    <a16:rowId xmlns:a16="http://schemas.microsoft.com/office/drawing/2014/main" val="3686256010"/>
                  </a:ext>
                </a:extLst>
              </a:tr>
              <a:tr h="2341463">
                <a:tc>
                  <a:txBody>
                    <a:bodyPr/>
                    <a:lstStyle/>
                    <a:p>
                      <a:r>
                        <a:rPr lang="en-US" sz="2000" b="1" dirty="0">
                          <a:solidFill>
                            <a:schemeClr val="tx1"/>
                          </a:solidFill>
                        </a:rPr>
                        <a:t>Primary Purpose</a:t>
                      </a:r>
                    </a:p>
                  </a:txBody>
                  <a:tcPr/>
                </a:tc>
                <a:tc>
                  <a:txBody>
                    <a:bodyPr/>
                    <a:lstStyle/>
                    <a:p>
                      <a:r>
                        <a:rPr lang="en-US" sz="2000" b="1" dirty="0">
                          <a:solidFill>
                            <a:schemeClr val="tx1"/>
                          </a:solidFill>
                        </a:rPr>
                        <a:t>Show Jesus as Israel’s long-awaited Messiah</a:t>
                      </a:r>
                    </a:p>
                  </a:txBody>
                  <a:tcPr/>
                </a:tc>
                <a:tc>
                  <a:txBody>
                    <a:bodyPr/>
                    <a:lstStyle/>
                    <a:p>
                      <a:r>
                        <a:rPr lang="en-US" sz="2000" b="1" dirty="0">
                          <a:solidFill>
                            <a:schemeClr val="tx1"/>
                          </a:solidFill>
                        </a:rPr>
                        <a:t>Strengthen Suffering believers by focusing on the suffering - yet trium-</a:t>
                      </a:r>
                    </a:p>
                    <a:p>
                      <a:r>
                        <a:rPr lang="en-US" sz="2000" b="1" dirty="0">
                          <a:solidFill>
                            <a:schemeClr val="tx1"/>
                          </a:solidFill>
                        </a:rPr>
                        <a:t>phant Savior</a:t>
                      </a:r>
                    </a:p>
                  </a:txBody>
                  <a:tcPr/>
                </a:tc>
                <a:tc>
                  <a:txBody>
                    <a:bodyPr/>
                    <a:lstStyle/>
                    <a:p>
                      <a:r>
                        <a:rPr lang="en-US" sz="2000" b="1" dirty="0">
                          <a:solidFill>
                            <a:schemeClr val="tx1"/>
                          </a:solidFill>
                        </a:rPr>
                        <a:t>Provide a warm, human portrait of the Savior of the whole world</a:t>
                      </a:r>
                    </a:p>
                  </a:txBody>
                  <a:tcPr/>
                </a:tc>
                <a:tc>
                  <a:txBody>
                    <a:bodyPr/>
                    <a:lstStyle/>
                    <a:p>
                      <a:r>
                        <a:rPr lang="en-US" sz="2000" b="1" dirty="0">
                          <a:solidFill>
                            <a:schemeClr val="tx1"/>
                          </a:solidFill>
                        </a:rPr>
                        <a:t>Encourage belief in the eternal Son of God</a:t>
                      </a:r>
                    </a:p>
                  </a:txBody>
                  <a:tcPr/>
                </a:tc>
                <a:extLst>
                  <a:ext uri="{0D108BD9-81ED-4DB2-BD59-A6C34878D82A}">
                    <a16:rowId xmlns:a16="http://schemas.microsoft.com/office/drawing/2014/main" val="2172758045"/>
                  </a:ext>
                </a:extLst>
              </a:tr>
              <a:tr h="993701">
                <a:tc>
                  <a:txBody>
                    <a:bodyPr/>
                    <a:lstStyle/>
                    <a:p>
                      <a:r>
                        <a:rPr lang="en-US" sz="2000" b="1" dirty="0">
                          <a:solidFill>
                            <a:schemeClr val="tx1"/>
                          </a:solidFill>
                        </a:rPr>
                        <a:t>Probable Written Order</a:t>
                      </a:r>
                    </a:p>
                  </a:txBody>
                  <a:tcPr/>
                </a:tc>
                <a:tc>
                  <a:txBody>
                    <a:bodyPr/>
                    <a:lstStyle/>
                    <a:p>
                      <a:r>
                        <a:rPr lang="en-US" sz="2000" b="1" dirty="0">
                          <a:solidFill>
                            <a:schemeClr val="tx1"/>
                          </a:solidFill>
                        </a:rPr>
                        <a:t>Second</a:t>
                      </a:r>
                    </a:p>
                  </a:txBody>
                  <a:tcPr/>
                </a:tc>
                <a:tc>
                  <a:txBody>
                    <a:bodyPr/>
                    <a:lstStyle/>
                    <a:p>
                      <a:r>
                        <a:rPr lang="en-US" sz="2000" b="1" dirty="0">
                          <a:solidFill>
                            <a:schemeClr val="tx1"/>
                          </a:solidFill>
                        </a:rPr>
                        <a:t>First</a:t>
                      </a:r>
                    </a:p>
                  </a:txBody>
                  <a:tcPr/>
                </a:tc>
                <a:tc>
                  <a:txBody>
                    <a:bodyPr/>
                    <a:lstStyle/>
                    <a:p>
                      <a:r>
                        <a:rPr lang="en-US" sz="2000" b="1" dirty="0">
                          <a:solidFill>
                            <a:schemeClr val="tx1"/>
                          </a:solidFill>
                        </a:rPr>
                        <a:t>Third</a:t>
                      </a:r>
                    </a:p>
                  </a:txBody>
                  <a:tcPr/>
                </a:tc>
                <a:tc>
                  <a:txBody>
                    <a:bodyPr/>
                    <a:lstStyle/>
                    <a:p>
                      <a:r>
                        <a:rPr lang="en-US" sz="2000" b="1" dirty="0">
                          <a:solidFill>
                            <a:schemeClr val="tx1"/>
                          </a:solidFill>
                        </a:rPr>
                        <a:t>Fourth</a:t>
                      </a:r>
                    </a:p>
                  </a:txBody>
                  <a:tcPr/>
                </a:tc>
                <a:extLst>
                  <a:ext uri="{0D108BD9-81ED-4DB2-BD59-A6C34878D82A}">
                    <a16:rowId xmlns:a16="http://schemas.microsoft.com/office/drawing/2014/main" val="3030016691"/>
                  </a:ext>
                </a:extLst>
              </a:tr>
              <a:tr h="700018">
                <a:tc>
                  <a:txBody>
                    <a:bodyPr/>
                    <a:lstStyle/>
                    <a:p>
                      <a:r>
                        <a:rPr lang="en-US" sz="2000" b="1" dirty="0">
                          <a:solidFill>
                            <a:schemeClr val="tx1"/>
                          </a:solidFill>
                        </a:rPr>
                        <a:t>Unique Material</a:t>
                      </a:r>
                    </a:p>
                  </a:txBody>
                  <a:tcPr/>
                </a:tc>
                <a:tc>
                  <a:txBody>
                    <a:bodyPr/>
                    <a:lstStyle/>
                    <a:p>
                      <a:r>
                        <a:rPr lang="en-US" sz="2000" b="1" dirty="0">
                          <a:solidFill>
                            <a:schemeClr val="tx1"/>
                          </a:solidFill>
                        </a:rPr>
                        <a:t>42%</a:t>
                      </a:r>
                    </a:p>
                  </a:txBody>
                  <a:tcPr/>
                </a:tc>
                <a:tc>
                  <a:txBody>
                    <a:bodyPr/>
                    <a:lstStyle/>
                    <a:p>
                      <a:r>
                        <a:rPr lang="en-US" sz="2000" b="1" dirty="0">
                          <a:solidFill>
                            <a:schemeClr val="tx1"/>
                          </a:solidFill>
                        </a:rPr>
                        <a:t>7%</a:t>
                      </a:r>
                    </a:p>
                  </a:txBody>
                  <a:tcPr/>
                </a:tc>
                <a:tc>
                  <a:txBody>
                    <a:bodyPr/>
                    <a:lstStyle/>
                    <a:p>
                      <a:r>
                        <a:rPr lang="en-US" sz="2000" b="1" dirty="0">
                          <a:solidFill>
                            <a:schemeClr val="tx1"/>
                          </a:solidFill>
                        </a:rPr>
                        <a:t>59%</a:t>
                      </a:r>
                    </a:p>
                  </a:txBody>
                  <a:tcPr/>
                </a:tc>
                <a:tc>
                  <a:txBody>
                    <a:bodyPr/>
                    <a:lstStyle/>
                    <a:p>
                      <a:r>
                        <a:rPr lang="en-US" sz="2000" b="1" dirty="0">
                          <a:solidFill>
                            <a:schemeClr val="tx1"/>
                          </a:solidFill>
                        </a:rPr>
                        <a:t>92%</a:t>
                      </a:r>
                    </a:p>
                  </a:txBody>
                  <a:tcPr/>
                </a:tc>
                <a:extLst>
                  <a:ext uri="{0D108BD9-81ED-4DB2-BD59-A6C34878D82A}">
                    <a16:rowId xmlns:a16="http://schemas.microsoft.com/office/drawing/2014/main" val="2641175560"/>
                  </a:ext>
                </a:extLst>
              </a:tr>
            </a:tbl>
          </a:graphicData>
        </a:graphic>
      </p:graphicFrame>
      <p:sp>
        <p:nvSpPr>
          <p:cNvPr id="3" name="TextBox 2">
            <a:extLst>
              <a:ext uri="{FF2B5EF4-FFF2-40B4-BE49-F238E27FC236}">
                <a16:creationId xmlns:a16="http://schemas.microsoft.com/office/drawing/2014/main" id="{D0B4DB91-62BB-8F42-89A6-F8EBF9C0FA97}"/>
              </a:ext>
            </a:extLst>
          </p:cNvPr>
          <p:cNvSpPr txBox="1"/>
          <p:nvPr/>
        </p:nvSpPr>
        <p:spPr>
          <a:xfrm>
            <a:off x="2971800" y="48986"/>
            <a:ext cx="2916183" cy="584775"/>
          </a:xfrm>
          <a:prstGeom prst="rect">
            <a:avLst/>
          </a:prstGeom>
          <a:noFill/>
        </p:spPr>
        <p:txBody>
          <a:bodyPr wrap="none" rtlCol="0">
            <a:spAutoFit/>
          </a:bodyPr>
          <a:lstStyle/>
          <a:p>
            <a:r>
              <a:rPr lang="en-US" sz="3200" dirty="0"/>
              <a:t>Overview - Luke</a:t>
            </a:r>
          </a:p>
        </p:txBody>
      </p:sp>
    </p:spTree>
    <p:extLst>
      <p:ext uri="{BB962C8B-B14F-4D97-AF65-F5344CB8AC3E}">
        <p14:creationId xmlns:p14="http://schemas.microsoft.com/office/powerpoint/2010/main" val="187368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9C836A-B3BF-6347-976F-97464789EA57}"/>
              </a:ext>
            </a:extLst>
          </p:cNvPr>
          <p:cNvSpPr txBox="1"/>
          <p:nvPr/>
        </p:nvSpPr>
        <p:spPr>
          <a:xfrm>
            <a:off x="2667000" y="533400"/>
            <a:ext cx="3210559" cy="523220"/>
          </a:xfrm>
          <a:prstGeom prst="rect">
            <a:avLst/>
          </a:prstGeom>
          <a:noFill/>
        </p:spPr>
        <p:txBody>
          <a:bodyPr wrap="none" rtlCol="0">
            <a:spAutoFit/>
          </a:bodyPr>
          <a:lstStyle/>
          <a:p>
            <a:r>
              <a:rPr lang="en-US" sz="2800" b="1" dirty="0"/>
              <a:t>Genealogy of  Jesus</a:t>
            </a:r>
          </a:p>
        </p:txBody>
      </p:sp>
      <p:sp>
        <p:nvSpPr>
          <p:cNvPr id="3" name="TextBox 2">
            <a:extLst>
              <a:ext uri="{FF2B5EF4-FFF2-40B4-BE49-F238E27FC236}">
                <a16:creationId xmlns:a16="http://schemas.microsoft.com/office/drawing/2014/main" id="{E4B9CAAC-57D3-2D42-BD94-C4649013E6F2}"/>
              </a:ext>
            </a:extLst>
          </p:cNvPr>
          <p:cNvSpPr txBox="1"/>
          <p:nvPr/>
        </p:nvSpPr>
        <p:spPr>
          <a:xfrm>
            <a:off x="3813459" y="1253706"/>
            <a:ext cx="824265" cy="400110"/>
          </a:xfrm>
          <a:prstGeom prst="rect">
            <a:avLst/>
          </a:prstGeom>
          <a:noFill/>
        </p:spPr>
        <p:txBody>
          <a:bodyPr wrap="none" rtlCol="0">
            <a:spAutoFit/>
          </a:bodyPr>
          <a:lstStyle/>
          <a:p>
            <a:r>
              <a:rPr lang="en-US" sz="2000" dirty="0"/>
              <a:t>Adam</a:t>
            </a:r>
          </a:p>
        </p:txBody>
      </p:sp>
      <p:sp>
        <p:nvSpPr>
          <p:cNvPr id="4" name="TextBox 3">
            <a:extLst>
              <a:ext uri="{FF2B5EF4-FFF2-40B4-BE49-F238E27FC236}">
                <a16:creationId xmlns:a16="http://schemas.microsoft.com/office/drawing/2014/main" id="{767EF243-A9C8-E344-AB17-90444BDD44D9}"/>
              </a:ext>
            </a:extLst>
          </p:cNvPr>
          <p:cNvSpPr txBox="1"/>
          <p:nvPr/>
        </p:nvSpPr>
        <p:spPr>
          <a:xfrm>
            <a:off x="3656364" y="1820124"/>
            <a:ext cx="1172116" cy="400110"/>
          </a:xfrm>
          <a:prstGeom prst="rect">
            <a:avLst/>
          </a:prstGeom>
          <a:noFill/>
        </p:spPr>
        <p:txBody>
          <a:bodyPr wrap="none" rtlCol="0">
            <a:spAutoFit/>
          </a:bodyPr>
          <a:lstStyle/>
          <a:p>
            <a:r>
              <a:rPr lang="en-US" sz="2000" dirty="0"/>
              <a:t>Abraham</a:t>
            </a:r>
          </a:p>
        </p:txBody>
      </p:sp>
      <p:sp>
        <p:nvSpPr>
          <p:cNvPr id="5" name="TextBox 4">
            <a:extLst>
              <a:ext uri="{FF2B5EF4-FFF2-40B4-BE49-F238E27FC236}">
                <a16:creationId xmlns:a16="http://schemas.microsoft.com/office/drawing/2014/main" id="{33A5C400-0338-9A4D-9F0E-953741A065C6}"/>
              </a:ext>
            </a:extLst>
          </p:cNvPr>
          <p:cNvSpPr txBox="1"/>
          <p:nvPr/>
        </p:nvSpPr>
        <p:spPr>
          <a:xfrm>
            <a:off x="3823878" y="2424022"/>
            <a:ext cx="797013" cy="400110"/>
          </a:xfrm>
          <a:prstGeom prst="rect">
            <a:avLst/>
          </a:prstGeom>
          <a:noFill/>
        </p:spPr>
        <p:txBody>
          <a:bodyPr wrap="none" rtlCol="0">
            <a:spAutoFit/>
          </a:bodyPr>
          <a:lstStyle/>
          <a:p>
            <a:r>
              <a:rPr lang="en-US" sz="2000" dirty="0"/>
              <a:t>David</a:t>
            </a:r>
          </a:p>
        </p:txBody>
      </p:sp>
      <p:sp>
        <p:nvSpPr>
          <p:cNvPr id="6" name="TextBox 5">
            <a:extLst>
              <a:ext uri="{FF2B5EF4-FFF2-40B4-BE49-F238E27FC236}">
                <a16:creationId xmlns:a16="http://schemas.microsoft.com/office/drawing/2014/main" id="{121B10C0-242F-CD4B-8C84-BE31CE887B85}"/>
              </a:ext>
            </a:extLst>
          </p:cNvPr>
          <p:cNvSpPr txBox="1"/>
          <p:nvPr/>
        </p:nvSpPr>
        <p:spPr>
          <a:xfrm>
            <a:off x="1752600" y="1820124"/>
            <a:ext cx="1117614" cy="400110"/>
          </a:xfrm>
          <a:prstGeom prst="rect">
            <a:avLst/>
          </a:prstGeom>
          <a:noFill/>
        </p:spPr>
        <p:txBody>
          <a:bodyPr wrap="none" rtlCol="0">
            <a:spAutoFit/>
          </a:bodyPr>
          <a:lstStyle/>
          <a:p>
            <a:r>
              <a:rPr lang="en-US" sz="2000" dirty="0"/>
              <a:t>Mt. 1:1-2</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CC4959F7-9327-2741-A4A5-06846124FC7D}"/>
                  </a:ext>
                </a:extLst>
              </p14:cNvPr>
              <p14:cNvContentPartPr/>
              <p14:nvPr/>
            </p14:nvContentPartPr>
            <p14:xfrm>
              <a:off x="2403310" y="2018346"/>
              <a:ext cx="360" cy="360"/>
            </p14:xfrm>
          </p:contentPart>
        </mc:Choice>
        <mc:Fallback xmlns="">
          <p:pic>
            <p:nvPicPr>
              <p:cNvPr id="7" name="Ink 6">
                <a:extLst>
                  <a:ext uri="{FF2B5EF4-FFF2-40B4-BE49-F238E27FC236}">
                    <a16:creationId xmlns:a16="http://schemas.microsoft.com/office/drawing/2014/main" id="{CC4959F7-9327-2741-A4A5-06846124FC7D}"/>
                  </a:ext>
                </a:extLst>
              </p:cNvPr>
              <p:cNvPicPr/>
              <p:nvPr/>
            </p:nvPicPr>
            <p:blipFill>
              <a:blip r:embed="rId4"/>
              <a:stretch>
                <a:fillRect/>
              </a:stretch>
            </p:blipFill>
            <p:spPr>
              <a:xfrm>
                <a:off x="2394310" y="200934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705DB322-49F7-1140-947E-A9AA187A906C}"/>
                  </a:ext>
                </a:extLst>
              </p14:cNvPr>
              <p14:cNvContentPartPr/>
              <p14:nvPr/>
            </p14:nvContentPartPr>
            <p14:xfrm>
              <a:off x="1856470" y="1986306"/>
              <a:ext cx="360" cy="360"/>
            </p14:xfrm>
          </p:contentPart>
        </mc:Choice>
        <mc:Fallback xmlns="">
          <p:pic>
            <p:nvPicPr>
              <p:cNvPr id="8" name="Ink 7">
                <a:extLst>
                  <a:ext uri="{FF2B5EF4-FFF2-40B4-BE49-F238E27FC236}">
                    <a16:creationId xmlns:a16="http://schemas.microsoft.com/office/drawing/2014/main" id="{705DB322-49F7-1140-947E-A9AA187A906C}"/>
                  </a:ext>
                </a:extLst>
              </p:cNvPr>
              <p:cNvPicPr/>
              <p:nvPr/>
            </p:nvPicPr>
            <p:blipFill>
              <a:blip r:embed="rId4"/>
              <a:stretch>
                <a:fillRect/>
              </a:stretch>
            </p:blipFill>
            <p:spPr>
              <a:xfrm>
                <a:off x="1847470" y="19773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D9F41056-B1D4-2E42-A0AC-170497A0506E}"/>
                  </a:ext>
                </a:extLst>
              </p14:cNvPr>
              <p14:cNvContentPartPr/>
              <p14:nvPr/>
            </p14:nvContentPartPr>
            <p14:xfrm>
              <a:off x="2381710" y="2665986"/>
              <a:ext cx="29520" cy="5760"/>
            </p14:xfrm>
          </p:contentPart>
        </mc:Choice>
        <mc:Fallback xmlns="">
          <p:pic>
            <p:nvPicPr>
              <p:cNvPr id="9" name="Ink 8">
                <a:extLst>
                  <a:ext uri="{FF2B5EF4-FFF2-40B4-BE49-F238E27FC236}">
                    <a16:creationId xmlns:a16="http://schemas.microsoft.com/office/drawing/2014/main" id="{D9F41056-B1D4-2E42-A0AC-170497A0506E}"/>
                  </a:ext>
                </a:extLst>
              </p:cNvPr>
              <p:cNvPicPr/>
              <p:nvPr/>
            </p:nvPicPr>
            <p:blipFill>
              <a:blip r:embed="rId7"/>
              <a:stretch>
                <a:fillRect/>
              </a:stretch>
            </p:blipFill>
            <p:spPr>
              <a:xfrm>
                <a:off x="2372710" y="2656986"/>
                <a:ext cx="471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38BDD437-BC48-124D-9FF0-9CCEB73C469B}"/>
                  </a:ext>
                </a:extLst>
              </p14:cNvPr>
              <p14:cNvContentPartPr/>
              <p14:nvPr/>
            </p14:nvContentPartPr>
            <p14:xfrm>
              <a:off x="2206390" y="2075226"/>
              <a:ext cx="360" cy="360"/>
            </p14:xfrm>
          </p:contentPart>
        </mc:Choice>
        <mc:Fallback xmlns="">
          <p:pic>
            <p:nvPicPr>
              <p:cNvPr id="10" name="Ink 9">
                <a:extLst>
                  <a:ext uri="{FF2B5EF4-FFF2-40B4-BE49-F238E27FC236}">
                    <a16:creationId xmlns:a16="http://schemas.microsoft.com/office/drawing/2014/main" id="{38BDD437-BC48-124D-9FF0-9CCEB73C469B}"/>
                  </a:ext>
                </a:extLst>
              </p:cNvPr>
              <p:cNvPicPr/>
              <p:nvPr/>
            </p:nvPicPr>
            <p:blipFill>
              <a:blip r:embed="rId4"/>
              <a:stretch>
                <a:fillRect/>
              </a:stretch>
            </p:blipFill>
            <p:spPr>
              <a:xfrm>
                <a:off x="2197390" y="20662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a16="http://schemas.microsoft.com/office/drawing/2014/main" id="{1342AC95-920E-7B47-865C-A3A286AF2BE3}"/>
                  </a:ext>
                </a:extLst>
              </p14:cNvPr>
              <p14:cNvContentPartPr/>
              <p14:nvPr/>
            </p14:nvContentPartPr>
            <p14:xfrm>
              <a:off x="1725430" y="2299506"/>
              <a:ext cx="4680" cy="9360"/>
            </p14:xfrm>
          </p:contentPart>
        </mc:Choice>
        <mc:Fallback xmlns="">
          <p:pic>
            <p:nvPicPr>
              <p:cNvPr id="12" name="Ink 11">
                <a:extLst>
                  <a:ext uri="{FF2B5EF4-FFF2-40B4-BE49-F238E27FC236}">
                    <a16:creationId xmlns:a16="http://schemas.microsoft.com/office/drawing/2014/main" id="{1342AC95-920E-7B47-865C-A3A286AF2BE3}"/>
                  </a:ext>
                </a:extLst>
              </p:cNvPr>
              <p:cNvPicPr/>
              <p:nvPr/>
            </p:nvPicPr>
            <p:blipFill>
              <a:blip r:embed="rId10"/>
              <a:stretch>
                <a:fillRect/>
              </a:stretch>
            </p:blipFill>
            <p:spPr>
              <a:xfrm>
                <a:off x="1716430" y="2290146"/>
                <a:ext cx="22320" cy="27706"/>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Ink 12">
                <a:extLst>
                  <a:ext uri="{FF2B5EF4-FFF2-40B4-BE49-F238E27FC236}">
                    <a16:creationId xmlns:a16="http://schemas.microsoft.com/office/drawing/2014/main" id="{8E229C8D-65AB-B040-A7F4-9AF7049EAEC1}"/>
                  </a:ext>
                </a:extLst>
              </p14:cNvPr>
              <p14:cNvContentPartPr/>
              <p14:nvPr/>
            </p14:nvContentPartPr>
            <p14:xfrm>
              <a:off x="2124670" y="2020866"/>
              <a:ext cx="360" cy="360"/>
            </p14:xfrm>
          </p:contentPart>
        </mc:Choice>
        <mc:Fallback xmlns="">
          <p:pic>
            <p:nvPicPr>
              <p:cNvPr id="13" name="Ink 12">
                <a:extLst>
                  <a:ext uri="{FF2B5EF4-FFF2-40B4-BE49-F238E27FC236}">
                    <a16:creationId xmlns:a16="http://schemas.microsoft.com/office/drawing/2014/main" id="{8E229C8D-65AB-B040-A7F4-9AF7049EAEC1}"/>
                  </a:ext>
                </a:extLst>
              </p:cNvPr>
              <p:cNvPicPr/>
              <p:nvPr/>
            </p:nvPicPr>
            <p:blipFill>
              <a:blip r:embed="rId4"/>
              <a:stretch>
                <a:fillRect/>
              </a:stretch>
            </p:blipFill>
            <p:spPr>
              <a:xfrm>
                <a:off x="2115670" y="201186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856B1B03-5442-3E4E-B51F-B131A8A4A4FC}"/>
                  </a:ext>
                </a:extLst>
              </p14:cNvPr>
              <p14:cNvContentPartPr/>
              <p14:nvPr/>
            </p14:nvContentPartPr>
            <p14:xfrm>
              <a:off x="1483150" y="1918626"/>
              <a:ext cx="360" cy="360"/>
            </p14:xfrm>
          </p:contentPart>
        </mc:Choice>
        <mc:Fallback xmlns="">
          <p:pic>
            <p:nvPicPr>
              <p:cNvPr id="14" name="Ink 13">
                <a:extLst>
                  <a:ext uri="{FF2B5EF4-FFF2-40B4-BE49-F238E27FC236}">
                    <a16:creationId xmlns:a16="http://schemas.microsoft.com/office/drawing/2014/main" id="{856B1B03-5442-3E4E-B51F-B131A8A4A4FC}"/>
                  </a:ext>
                </a:extLst>
              </p:cNvPr>
              <p:cNvPicPr/>
              <p:nvPr/>
            </p:nvPicPr>
            <p:blipFill>
              <a:blip r:embed="rId4"/>
              <a:stretch>
                <a:fillRect/>
              </a:stretch>
            </p:blipFill>
            <p:spPr>
              <a:xfrm>
                <a:off x="1474150" y="19096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E978C328-83DD-BE46-8459-7CFB07E665C5}"/>
                  </a:ext>
                </a:extLst>
              </p14:cNvPr>
              <p14:cNvContentPartPr/>
              <p14:nvPr/>
            </p14:nvContentPartPr>
            <p14:xfrm>
              <a:off x="5112310" y="788586"/>
              <a:ext cx="360" cy="360"/>
            </p14:xfrm>
          </p:contentPart>
        </mc:Choice>
        <mc:Fallback xmlns="">
          <p:pic>
            <p:nvPicPr>
              <p:cNvPr id="15" name="Ink 14">
                <a:extLst>
                  <a:ext uri="{FF2B5EF4-FFF2-40B4-BE49-F238E27FC236}">
                    <a16:creationId xmlns:a16="http://schemas.microsoft.com/office/drawing/2014/main" id="{E978C328-83DD-BE46-8459-7CFB07E665C5}"/>
                  </a:ext>
                </a:extLst>
              </p:cNvPr>
              <p:cNvPicPr/>
              <p:nvPr/>
            </p:nvPicPr>
            <p:blipFill>
              <a:blip r:embed="rId4"/>
              <a:stretch>
                <a:fillRect/>
              </a:stretch>
            </p:blipFill>
            <p:spPr>
              <a:xfrm>
                <a:off x="5103310" y="77958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Ink 15">
                <a:extLst>
                  <a:ext uri="{FF2B5EF4-FFF2-40B4-BE49-F238E27FC236}">
                    <a16:creationId xmlns:a16="http://schemas.microsoft.com/office/drawing/2014/main" id="{69D6D1D1-2D8F-3E4D-A7E5-298DADE3A94E}"/>
                  </a:ext>
                </a:extLst>
              </p14:cNvPr>
              <p14:cNvContentPartPr/>
              <p14:nvPr/>
            </p14:nvContentPartPr>
            <p14:xfrm>
              <a:off x="4840870" y="2447826"/>
              <a:ext cx="4320" cy="7920"/>
            </p14:xfrm>
          </p:contentPart>
        </mc:Choice>
        <mc:Fallback xmlns="">
          <p:pic>
            <p:nvPicPr>
              <p:cNvPr id="16" name="Ink 15">
                <a:extLst>
                  <a:ext uri="{FF2B5EF4-FFF2-40B4-BE49-F238E27FC236}">
                    <a16:creationId xmlns:a16="http://schemas.microsoft.com/office/drawing/2014/main" id="{69D6D1D1-2D8F-3E4D-A7E5-298DADE3A94E}"/>
                  </a:ext>
                </a:extLst>
              </p:cNvPr>
              <p:cNvPicPr/>
              <p:nvPr/>
            </p:nvPicPr>
            <p:blipFill>
              <a:blip r:embed="rId10"/>
              <a:stretch>
                <a:fillRect/>
              </a:stretch>
            </p:blipFill>
            <p:spPr>
              <a:xfrm>
                <a:off x="4831870" y="2438826"/>
                <a:ext cx="21960" cy="25560"/>
              </a:xfrm>
              <a:prstGeom prst="rect">
                <a:avLst/>
              </a:prstGeom>
            </p:spPr>
          </p:pic>
        </mc:Fallback>
      </mc:AlternateContent>
      <p:sp>
        <p:nvSpPr>
          <p:cNvPr id="17" name="TextBox 16">
            <a:extLst>
              <a:ext uri="{FF2B5EF4-FFF2-40B4-BE49-F238E27FC236}">
                <a16:creationId xmlns:a16="http://schemas.microsoft.com/office/drawing/2014/main" id="{5C03F5D3-D124-A841-8F34-9FC2CBEDAB2B}"/>
              </a:ext>
            </a:extLst>
          </p:cNvPr>
          <p:cNvSpPr txBox="1"/>
          <p:nvPr/>
        </p:nvSpPr>
        <p:spPr>
          <a:xfrm>
            <a:off x="1725430" y="2435893"/>
            <a:ext cx="1114408" cy="400110"/>
          </a:xfrm>
          <a:prstGeom prst="rect">
            <a:avLst/>
          </a:prstGeom>
          <a:noFill/>
        </p:spPr>
        <p:txBody>
          <a:bodyPr wrap="none" rtlCol="0">
            <a:spAutoFit/>
          </a:bodyPr>
          <a:lstStyle/>
          <a:p>
            <a:r>
              <a:rPr lang="en-US" sz="2000" dirty="0"/>
              <a:t>Mt. 1:6-7</a:t>
            </a:r>
          </a:p>
        </p:txBody>
      </p:sp>
      <p:sp>
        <p:nvSpPr>
          <p:cNvPr id="18" name="TextBox 17">
            <a:extLst>
              <a:ext uri="{FF2B5EF4-FFF2-40B4-BE49-F238E27FC236}">
                <a16:creationId xmlns:a16="http://schemas.microsoft.com/office/drawing/2014/main" id="{31FF3E04-B3DC-6649-B1D4-D3106C0D8616}"/>
              </a:ext>
            </a:extLst>
          </p:cNvPr>
          <p:cNvSpPr txBox="1"/>
          <p:nvPr/>
        </p:nvSpPr>
        <p:spPr>
          <a:xfrm>
            <a:off x="5649814" y="1289501"/>
            <a:ext cx="994183" cy="400110"/>
          </a:xfrm>
          <a:prstGeom prst="rect">
            <a:avLst/>
          </a:prstGeom>
          <a:noFill/>
        </p:spPr>
        <p:txBody>
          <a:bodyPr wrap="none" rtlCol="0">
            <a:spAutoFit/>
          </a:bodyPr>
          <a:lstStyle/>
          <a:p>
            <a:r>
              <a:rPr lang="en-US" sz="2000" dirty="0"/>
              <a:t>Lk. 3:38</a:t>
            </a:r>
          </a:p>
        </p:txBody>
      </p:sp>
      <p:sp>
        <p:nvSpPr>
          <p:cNvPr id="19" name="TextBox 18">
            <a:extLst>
              <a:ext uri="{FF2B5EF4-FFF2-40B4-BE49-F238E27FC236}">
                <a16:creationId xmlns:a16="http://schemas.microsoft.com/office/drawing/2014/main" id="{22F2805A-765C-9540-A1F2-0470A5551A25}"/>
              </a:ext>
            </a:extLst>
          </p:cNvPr>
          <p:cNvSpPr txBox="1"/>
          <p:nvPr/>
        </p:nvSpPr>
        <p:spPr>
          <a:xfrm>
            <a:off x="5662601" y="1833680"/>
            <a:ext cx="995785" cy="400110"/>
          </a:xfrm>
          <a:prstGeom prst="rect">
            <a:avLst/>
          </a:prstGeom>
          <a:noFill/>
        </p:spPr>
        <p:txBody>
          <a:bodyPr wrap="none" rtlCol="0">
            <a:spAutoFit/>
          </a:bodyPr>
          <a:lstStyle/>
          <a:p>
            <a:r>
              <a:rPr lang="en-US" sz="2000" dirty="0"/>
              <a:t>Lk. 3:34</a:t>
            </a:r>
          </a:p>
        </p:txBody>
      </p:sp>
      <p:sp>
        <p:nvSpPr>
          <p:cNvPr id="20" name="TextBox 19">
            <a:extLst>
              <a:ext uri="{FF2B5EF4-FFF2-40B4-BE49-F238E27FC236}">
                <a16:creationId xmlns:a16="http://schemas.microsoft.com/office/drawing/2014/main" id="{A1DE0343-51AB-F84E-BA1E-E78FE4D25712}"/>
              </a:ext>
            </a:extLst>
          </p:cNvPr>
          <p:cNvSpPr txBox="1"/>
          <p:nvPr/>
        </p:nvSpPr>
        <p:spPr>
          <a:xfrm>
            <a:off x="5649814" y="2435893"/>
            <a:ext cx="978153" cy="400110"/>
          </a:xfrm>
          <a:prstGeom prst="rect">
            <a:avLst/>
          </a:prstGeom>
          <a:noFill/>
        </p:spPr>
        <p:txBody>
          <a:bodyPr wrap="none" rtlCol="0">
            <a:spAutoFit/>
          </a:bodyPr>
          <a:lstStyle/>
          <a:p>
            <a:r>
              <a:rPr lang="en-US" sz="2000" dirty="0"/>
              <a:t>Lk. 3:31</a:t>
            </a:r>
          </a:p>
        </p:txBody>
      </p:sp>
      <p:cxnSp>
        <p:nvCxnSpPr>
          <p:cNvPr id="22" name="Straight Connector 21">
            <a:extLst>
              <a:ext uri="{FF2B5EF4-FFF2-40B4-BE49-F238E27FC236}">
                <a16:creationId xmlns:a16="http://schemas.microsoft.com/office/drawing/2014/main" id="{E9C73FC2-70EB-B24D-90A6-8DB28AF2981E}"/>
              </a:ext>
            </a:extLst>
          </p:cNvPr>
          <p:cNvCxnSpPr>
            <a:cxnSpLocks/>
          </p:cNvCxnSpPr>
          <p:nvPr/>
        </p:nvCxnSpPr>
        <p:spPr>
          <a:xfrm flipH="1">
            <a:off x="2778843" y="2805225"/>
            <a:ext cx="1016223" cy="1247551"/>
          </a:xfrm>
          <a:prstGeom prst="line">
            <a:avLst/>
          </a:prstGeom>
          <a:ln w="381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6CAB129-3C82-AE41-AC59-680BB0686281}"/>
              </a:ext>
            </a:extLst>
          </p:cNvPr>
          <p:cNvCxnSpPr>
            <a:cxnSpLocks/>
          </p:cNvCxnSpPr>
          <p:nvPr/>
        </p:nvCxnSpPr>
        <p:spPr>
          <a:xfrm>
            <a:off x="4524527" y="2805225"/>
            <a:ext cx="824409" cy="1247551"/>
          </a:xfrm>
          <a:prstGeom prst="line">
            <a:avLst/>
          </a:prstGeom>
          <a:ln w="38100"/>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0896CC6-D12D-6149-B6C5-C3991D893DC0}"/>
              </a:ext>
            </a:extLst>
          </p:cNvPr>
          <p:cNvSpPr txBox="1"/>
          <p:nvPr/>
        </p:nvSpPr>
        <p:spPr>
          <a:xfrm>
            <a:off x="1649077" y="4014032"/>
            <a:ext cx="2337628" cy="400110"/>
          </a:xfrm>
          <a:prstGeom prst="rect">
            <a:avLst/>
          </a:prstGeom>
          <a:noFill/>
        </p:spPr>
        <p:txBody>
          <a:bodyPr wrap="none" rtlCol="0">
            <a:spAutoFit/>
          </a:bodyPr>
          <a:lstStyle/>
          <a:p>
            <a:r>
              <a:rPr lang="en-US" sz="2000" dirty="0"/>
              <a:t>Mt. 16:7 --- Solomon</a:t>
            </a:r>
          </a:p>
        </p:txBody>
      </p:sp>
      <p:sp>
        <p:nvSpPr>
          <p:cNvPr id="30" name="TextBox 29">
            <a:extLst>
              <a:ext uri="{FF2B5EF4-FFF2-40B4-BE49-F238E27FC236}">
                <a16:creationId xmlns:a16="http://schemas.microsoft.com/office/drawing/2014/main" id="{ECEEF170-F808-0547-988A-2E90F1C48299}"/>
              </a:ext>
            </a:extLst>
          </p:cNvPr>
          <p:cNvSpPr txBox="1"/>
          <p:nvPr/>
        </p:nvSpPr>
        <p:spPr>
          <a:xfrm>
            <a:off x="4546671" y="4781709"/>
            <a:ext cx="1889172" cy="400110"/>
          </a:xfrm>
          <a:prstGeom prst="rect">
            <a:avLst/>
          </a:prstGeom>
          <a:noFill/>
        </p:spPr>
        <p:txBody>
          <a:bodyPr wrap="none" rtlCol="0">
            <a:spAutoFit/>
          </a:bodyPr>
          <a:lstStyle/>
          <a:p>
            <a:r>
              <a:rPr lang="en-US" sz="2000" dirty="0"/>
              <a:t>Mary --- Lk. 3:23</a:t>
            </a:r>
          </a:p>
        </p:txBody>
      </p:sp>
      <p:cxnSp>
        <p:nvCxnSpPr>
          <p:cNvPr id="31" name="Straight Connector 30">
            <a:extLst>
              <a:ext uri="{FF2B5EF4-FFF2-40B4-BE49-F238E27FC236}">
                <a16:creationId xmlns:a16="http://schemas.microsoft.com/office/drawing/2014/main" id="{08750553-1697-7345-85D6-8E9BCF9FDC37}"/>
              </a:ext>
            </a:extLst>
          </p:cNvPr>
          <p:cNvCxnSpPr>
            <a:cxnSpLocks/>
          </p:cNvCxnSpPr>
          <p:nvPr/>
        </p:nvCxnSpPr>
        <p:spPr>
          <a:xfrm>
            <a:off x="5341690" y="4402255"/>
            <a:ext cx="0" cy="398345"/>
          </a:xfrm>
          <a:prstGeom prst="line">
            <a:avLst/>
          </a:prstGeom>
          <a:ln w="38100"/>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5C62773-736C-F443-A8A6-449832C55BB8}"/>
              </a:ext>
            </a:extLst>
          </p:cNvPr>
          <p:cNvCxnSpPr>
            <a:cxnSpLocks/>
          </p:cNvCxnSpPr>
          <p:nvPr/>
        </p:nvCxnSpPr>
        <p:spPr>
          <a:xfrm>
            <a:off x="2776136" y="4383364"/>
            <a:ext cx="0" cy="398345"/>
          </a:xfrm>
          <a:prstGeom prst="line">
            <a:avLst/>
          </a:prstGeom>
          <a:ln w="38100"/>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45FCBFF8-9352-984E-A0DA-25C8BAEA540A}"/>
              </a:ext>
            </a:extLst>
          </p:cNvPr>
          <p:cNvSpPr txBox="1"/>
          <p:nvPr/>
        </p:nvSpPr>
        <p:spPr>
          <a:xfrm>
            <a:off x="4546671" y="4004296"/>
            <a:ext cx="2124299" cy="400110"/>
          </a:xfrm>
          <a:prstGeom prst="rect">
            <a:avLst/>
          </a:prstGeom>
          <a:noFill/>
        </p:spPr>
        <p:txBody>
          <a:bodyPr wrap="none" rtlCol="0">
            <a:spAutoFit/>
          </a:bodyPr>
          <a:lstStyle/>
          <a:p>
            <a:r>
              <a:rPr lang="en-US" sz="2000" dirty="0"/>
              <a:t>Nathan --- Lk. 3:31</a:t>
            </a:r>
          </a:p>
        </p:txBody>
      </p:sp>
      <p:sp>
        <p:nvSpPr>
          <p:cNvPr id="36" name="TextBox 35">
            <a:extLst>
              <a:ext uri="{FF2B5EF4-FFF2-40B4-BE49-F238E27FC236}">
                <a16:creationId xmlns:a16="http://schemas.microsoft.com/office/drawing/2014/main" id="{DA66CB85-BE36-824F-9E7B-F468092B5F83}"/>
              </a:ext>
            </a:extLst>
          </p:cNvPr>
          <p:cNvSpPr txBox="1"/>
          <p:nvPr/>
        </p:nvSpPr>
        <p:spPr>
          <a:xfrm>
            <a:off x="1669356" y="4759805"/>
            <a:ext cx="2125710" cy="400110"/>
          </a:xfrm>
          <a:prstGeom prst="rect">
            <a:avLst/>
          </a:prstGeom>
          <a:noFill/>
        </p:spPr>
        <p:txBody>
          <a:bodyPr wrap="none" rtlCol="0">
            <a:spAutoFit/>
          </a:bodyPr>
          <a:lstStyle/>
          <a:p>
            <a:r>
              <a:rPr lang="en-US" sz="2000" dirty="0"/>
              <a:t>Mt. 1:16 --- Joseph</a:t>
            </a:r>
          </a:p>
        </p:txBody>
      </p:sp>
      <p:sp>
        <p:nvSpPr>
          <p:cNvPr id="37" name="TextBox 36">
            <a:extLst>
              <a:ext uri="{FF2B5EF4-FFF2-40B4-BE49-F238E27FC236}">
                <a16:creationId xmlns:a16="http://schemas.microsoft.com/office/drawing/2014/main" id="{223CDC19-28E3-7547-93EC-18CF6AD073D1}"/>
              </a:ext>
            </a:extLst>
          </p:cNvPr>
          <p:cNvSpPr txBox="1"/>
          <p:nvPr/>
        </p:nvSpPr>
        <p:spPr>
          <a:xfrm>
            <a:off x="810713" y="5574164"/>
            <a:ext cx="2996333" cy="1015663"/>
          </a:xfrm>
          <a:prstGeom prst="rect">
            <a:avLst/>
          </a:prstGeom>
          <a:noFill/>
          <a:ln w="38100">
            <a:solidFill>
              <a:schemeClr val="tx1"/>
            </a:solidFill>
          </a:ln>
        </p:spPr>
        <p:txBody>
          <a:bodyPr wrap="none" rtlCol="0">
            <a:spAutoFit/>
          </a:bodyPr>
          <a:lstStyle/>
          <a:p>
            <a:r>
              <a:rPr lang="en-US" sz="2000" b="1" dirty="0">
                <a:latin typeface="Abadi" panose="020F0502020204030204" pitchFamily="34" charset="0"/>
                <a:cs typeface="Abadi" panose="020F0502020204030204" pitchFamily="34" charset="0"/>
              </a:rPr>
              <a:t>Matthew’s Gospel</a:t>
            </a:r>
          </a:p>
          <a:p>
            <a:pPr marL="342900" indent="-342900">
              <a:buAutoNum type="arabicParenBoth"/>
            </a:pPr>
            <a:r>
              <a:rPr lang="en-US" sz="2000" dirty="0">
                <a:cs typeface="Abadi" panose="020F0502020204030204" pitchFamily="34" charset="0"/>
              </a:rPr>
              <a:t>Genealogy of Joseph</a:t>
            </a:r>
          </a:p>
          <a:p>
            <a:pPr marL="342900" indent="-342900">
              <a:buAutoNum type="arabicParenBoth"/>
            </a:pPr>
            <a:r>
              <a:rPr lang="en-US" sz="2000" dirty="0">
                <a:cs typeface="Abadi" panose="020F0502020204030204" pitchFamily="34" charset="0"/>
              </a:rPr>
              <a:t>Jesus legal/royal record</a:t>
            </a:r>
          </a:p>
        </p:txBody>
      </p:sp>
      <p:sp>
        <p:nvSpPr>
          <p:cNvPr id="38" name="TextBox 37">
            <a:extLst>
              <a:ext uri="{FF2B5EF4-FFF2-40B4-BE49-F238E27FC236}">
                <a16:creationId xmlns:a16="http://schemas.microsoft.com/office/drawing/2014/main" id="{65693B77-729E-B444-A2CC-9C69037E57F2}"/>
              </a:ext>
            </a:extLst>
          </p:cNvPr>
          <p:cNvSpPr txBox="1"/>
          <p:nvPr/>
        </p:nvSpPr>
        <p:spPr>
          <a:xfrm>
            <a:off x="4963938" y="5559122"/>
            <a:ext cx="3369349" cy="1015663"/>
          </a:xfrm>
          <a:prstGeom prst="rect">
            <a:avLst/>
          </a:prstGeom>
          <a:noFill/>
          <a:ln w="38100">
            <a:solidFill>
              <a:schemeClr val="tx1"/>
            </a:solidFill>
          </a:ln>
        </p:spPr>
        <p:txBody>
          <a:bodyPr wrap="square" rtlCol="0">
            <a:spAutoFit/>
          </a:bodyPr>
          <a:lstStyle/>
          <a:p>
            <a:r>
              <a:rPr lang="en-US" sz="2000" b="1" dirty="0">
                <a:latin typeface="Abadi" panose="020F0502020204030204" pitchFamily="34" charset="0"/>
                <a:cs typeface="Abadi" panose="020F0502020204030204" pitchFamily="34" charset="0"/>
              </a:rPr>
              <a:t>Luke’s Gospel</a:t>
            </a:r>
          </a:p>
          <a:p>
            <a:pPr marL="342900" indent="-342900">
              <a:buAutoNum type="arabicParenBoth"/>
            </a:pPr>
            <a:r>
              <a:rPr lang="en-US" sz="2000" dirty="0">
                <a:latin typeface="+mj-lt"/>
                <a:cs typeface="Abadi" panose="020F0502020204030204" pitchFamily="34" charset="0"/>
              </a:rPr>
              <a:t>Genealogy of Mary</a:t>
            </a:r>
          </a:p>
          <a:p>
            <a:pPr marL="342900" indent="-342900">
              <a:buAutoNum type="arabicParenBoth"/>
            </a:pPr>
            <a:r>
              <a:rPr lang="en-US" sz="2000" dirty="0">
                <a:latin typeface="+mj-lt"/>
                <a:cs typeface="Abadi" panose="020F0502020204030204" pitchFamily="34" charset="0"/>
              </a:rPr>
              <a:t>Jesus natural/royal record</a:t>
            </a:r>
          </a:p>
        </p:txBody>
      </p:sp>
      <p:sp>
        <p:nvSpPr>
          <p:cNvPr id="39" name="TextBox 38">
            <a:extLst>
              <a:ext uri="{FF2B5EF4-FFF2-40B4-BE49-F238E27FC236}">
                <a16:creationId xmlns:a16="http://schemas.microsoft.com/office/drawing/2014/main" id="{0424A5E8-7196-A94A-AB5A-B3B3882E30A3}"/>
              </a:ext>
            </a:extLst>
          </p:cNvPr>
          <p:cNvSpPr txBox="1"/>
          <p:nvPr/>
        </p:nvSpPr>
        <p:spPr>
          <a:xfrm>
            <a:off x="2732211" y="5562600"/>
            <a:ext cx="184731" cy="646331"/>
          </a:xfrm>
          <a:prstGeom prst="rect">
            <a:avLst/>
          </a:prstGeom>
          <a:noFill/>
        </p:spPr>
        <p:txBody>
          <a:bodyPr wrap="none" rtlCol="0">
            <a:spAutoFit/>
          </a:bodyPr>
          <a:lstStyle/>
          <a:p>
            <a:endParaRPr lang="en-US" dirty="0"/>
          </a:p>
          <a:p>
            <a:endParaRPr lang="en-US" dirty="0"/>
          </a:p>
        </p:txBody>
      </p:sp>
    </p:spTree>
    <p:extLst>
      <p:ext uri="{BB962C8B-B14F-4D97-AF65-F5344CB8AC3E}">
        <p14:creationId xmlns:p14="http://schemas.microsoft.com/office/powerpoint/2010/main" val="2205939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36836E5-D717-E549-8DE0-1EBE677A4E87}"/>
              </a:ext>
            </a:extLst>
          </p:cNvPr>
          <p:cNvGraphicFramePr>
            <a:graphicFrameLocks noGrp="1"/>
          </p:cNvGraphicFramePr>
          <p:nvPr/>
        </p:nvGraphicFramePr>
        <p:xfrm>
          <a:off x="0" y="455740"/>
          <a:ext cx="9144000" cy="6402258"/>
        </p:xfrm>
        <a:graphic>
          <a:graphicData uri="http://schemas.openxmlformats.org/drawingml/2006/table">
            <a:tbl>
              <a:tblPr firstRow="1" bandRow="1">
                <a:tableStyleId>{073A0DAA-6AF3-43AB-8588-CEC1D06C72B9}</a:tableStyleId>
              </a:tblPr>
              <a:tblGrid>
                <a:gridCol w="1143000">
                  <a:extLst>
                    <a:ext uri="{9D8B030D-6E8A-4147-A177-3AD203B41FA5}">
                      <a16:colId xmlns:a16="http://schemas.microsoft.com/office/drawing/2014/main" val="3075390325"/>
                    </a:ext>
                  </a:extLst>
                </a:gridCol>
                <a:gridCol w="1447800">
                  <a:extLst>
                    <a:ext uri="{9D8B030D-6E8A-4147-A177-3AD203B41FA5}">
                      <a16:colId xmlns:a16="http://schemas.microsoft.com/office/drawing/2014/main" val="215388026"/>
                    </a:ext>
                  </a:extLst>
                </a:gridCol>
                <a:gridCol w="1219200">
                  <a:extLst>
                    <a:ext uri="{9D8B030D-6E8A-4147-A177-3AD203B41FA5}">
                      <a16:colId xmlns:a16="http://schemas.microsoft.com/office/drawing/2014/main" val="620246343"/>
                    </a:ext>
                  </a:extLst>
                </a:gridCol>
                <a:gridCol w="990600">
                  <a:extLst>
                    <a:ext uri="{9D8B030D-6E8A-4147-A177-3AD203B41FA5}">
                      <a16:colId xmlns:a16="http://schemas.microsoft.com/office/drawing/2014/main" val="2840844903"/>
                    </a:ext>
                  </a:extLst>
                </a:gridCol>
                <a:gridCol w="4343400">
                  <a:extLst>
                    <a:ext uri="{9D8B030D-6E8A-4147-A177-3AD203B41FA5}">
                      <a16:colId xmlns:a16="http://schemas.microsoft.com/office/drawing/2014/main" val="2747562196"/>
                    </a:ext>
                  </a:extLst>
                </a:gridCol>
              </a:tblGrid>
              <a:tr h="462681">
                <a:tc>
                  <a:txBody>
                    <a:bodyPr/>
                    <a:lstStyle/>
                    <a:p>
                      <a:pPr algn="ctr"/>
                      <a:r>
                        <a:rPr lang="en-US" sz="2400" dirty="0"/>
                        <a:t>Mark </a:t>
                      </a:r>
                    </a:p>
                  </a:txBody>
                  <a:tcPr/>
                </a:tc>
                <a:tc>
                  <a:txBody>
                    <a:bodyPr/>
                    <a:lstStyle/>
                    <a:p>
                      <a:pPr algn="ctr"/>
                      <a:r>
                        <a:rPr lang="en-US" sz="2400" dirty="0"/>
                        <a:t>Matthew</a:t>
                      </a:r>
                    </a:p>
                  </a:txBody>
                  <a:tcPr/>
                </a:tc>
                <a:tc>
                  <a:txBody>
                    <a:bodyPr/>
                    <a:lstStyle/>
                    <a:p>
                      <a:pPr algn="ctr"/>
                      <a:r>
                        <a:rPr lang="en-US" sz="2400" dirty="0"/>
                        <a:t>Luke</a:t>
                      </a:r>
                    </a:p>
                  </a:txBody>
                  <a:tcPr/>
                </a:tc>
                <a:tc>
                  <a:txBody>
                    <a:bodyPr/>
                    <a:lstStyle/>
                    <a:p>
                      <a:pPr algn="ctr"/>
                      <a:r>
                        <a:rPr lang="en-US" sz="2400" dirty="0"/>
                        <a:t>John</a:t>
                      </a:r>
                    </a:p>
                  </a:txBody>
                  <a:tcPr/>
                </a:tc>
                <a:tc>
                  <a:txBody>
                    <a:bodyPr/>
                    <a:lstStyle/>
                    <a:p>
                      <a:pPr algn="ctr"/>
                      <a:r>
                        <a:rPr lang="en-US" sz="2400" dirty="0"/>
                        <a:t>Description</a:t>
                      </a:r>
                    </a:p>
                  </a:txBody>
                  <a:tcPr/>
                </a:tc>
                <a:extLst>
                  <a:ext uri="{0D108BD9-81ED-4DB2-BD59-A6C34878D82A}">
                    <a16:rowId xmlns:a16="http://schemas.microsoft.com/office/drawing/2014/main" val="3175029421"/>
                  </a:ext>
                </a:extLst>
              </a:tr>
              <a:tr h="476988">
                <a:tc>
                  <a:txBody>
                    <a:bodyPr/>
                    <a:lstStyle/>
                    <a:p>
                      <a:endParaRPr lang="en-US" b="1" dirty="0"/>
                    </a:p>
                  </a:txBody>
                  <a:tcPr/>
                </a:tc>
                <a:tc>
                  <a:txBody>
                    <a:bodyPr/>
                    <a:lstStyle/>
                    <a:p>
                      <a:endParaRPr lang="en-US" b="1" dirty="0"/>
                    </a:p>
                  </a:txBody>
                  <a:tcPr/>
                </a:tc>
                <a:tc>
                  <a:txBody>
                    <a:bodyPr/>
                    <a:lstStyle/>
                    <a:p>
                      <a:r>
                        <a:rPr lang="en-US" b="1" dirty="0"/>
                        <a:t>5:1-11</a:t>
                      </a:r>
                    </a:p>
                  </a:txBody>
                  <a:tcPr/>
                </a:tc>
                <a:tc>
                  <a:txBody>
                    <a:bodyPr/>
                    <a:lstStyle/>
                    <a:p>
                      <a:endParaRPr lang="en-US" b="1" dirty="0"/>
                    </a:p>
                  </a:txBody>
                  <a:tcPr/>
                </a:tc>
                <a:tc>
                  <a:txBody>
                    <a:bodyPr/>
                    <a:lstStyle/>
                    <a:p>
                      <a:r>
                        <a:rPr lang="en-US" sz="1600" b="1" dirty="0"/>
                        <a:t>Great quantity of fish caught</a:t>
                      </a:r>
                    </a:p>
                  </a:txBody>
                  <a:tcPr/>
                </a:tc>
                <a:extLst>
                  <a:ext uri="{0D108BD9-81ED-4DB2-BD59-A6C34878D82A}">
                    <a16:rowId xmlns:a16="http://schemas.microsoft.com/office/drawing/2014/main" val="3348584714"/>
                  </a:ext>
                </a:extLst>
              </a:tr>
              <a:tr h="476988">
                <a:tc>
                  <a:txBody>
                    <a:bodyPr/>
                    <a:lstStyle/>
                    <a:p>
                      <a:endParaRPr lang="en-US" b="1" dirty="0"/>
                    </a:p>
                  </a:txBody>
                  <a:tcPr/>
                </a:tc>
                <a:tc>
                  <a:txBody>
                    <a:bodyPr/>
                    <a:lstStyle/>
                    <a:p>
                      <a:endParaRPr lang="en-US" b="1" dirty="0"/>
                    </a:p>
                  </a:txBody>
                  <a:tcPr/>
                </a:tc>
                <a:tc>
                  <a:txBody>
                    <a:bodyPr/>
                    <a:lstStyle/>
                    <a:p>
                      <a:r>
                        <a:rPr lang="en-US" b="1" dirty="0"/>
                        <a:t>7:11-16</a:t>
                      </a:r>
                    </a:p>
                  </a:txBody>
                  <a:tcPr/>
                </a:tc>
                <a:tc>
                  <a:txBody>
                    <a:bodyPr/>
                    <a:lstStyle/>
                    <a:p>
                      <a:endParaRPr lang="en-US" b="1" dirty="0"/>
                    </a:p>
                  </a:txBody>
                  <a:tcPr/>
                </a:tc>
                <a:tc>
                  <a:txBody>
                    <a:bodyPr/>
                    <a:lstStyle/>
                    <a:p>
                      <a:r>
                        <a:rPr lang="en-US" sz="1600" b="1" dirty="0"/>
                        <a:t>Widow of Nain’s son is raised</a:t>
                      </a:r>
                    </a:p>
                  </a:txBody>
                  <a:tcPr/>
                </a:tc>
                <a:extLst>
                  <a:ext uri="{0D108BD9-81ED-4DB2-BD59-A6C34878D82A}">
                    <a16:rowId xmlns:a16="http://schemas.microsoft.com/office/drawing/2014/main" val="483802010"/>
                  </a:ext>
                </a:extLst>
              </a:tr>
              <a:tr h="476988">
                <a:tc>
                  <a:txBody>
                    <a:bodyPr/>
                    <a:lstStyle/>
                    <a:p>
                      <a:endParaRPr lang="en-US" b="1" dirty="0"/>
                    </a:p>
                  </a:txBody>
                  <a:tcPr/>
                </a:tc>
                <a:tc>
                  <a:txBody>
                    <a:bodyPr/>
                    <a:lstStyle/>
                    <a:p>
                      <a:endParaRPr lang="en-US" b="1" dirty="0"/>
                    </a:p>
                  </a:txBody>
                  <a:tcPr/>
                </a:tc>
                <a:tc>
                  <a:txBody>
                    <a:bodyPr/>
                    <a:lstStyle/>
                    <a:p>
                      <a:r>
                        <a:rPr lang="en-US" b="1" dirty="0"/>
                        <a:t>13:10-17</a:t>
                      </a:r>
                    </a:p>
                  </a:txBody>
                  <a:tcPr/>
                </a:tc>
                <a:tc>
                  <a:txBody>
                    <a:bodyPr/>
                    <a:lstStyle/>
                    <a:p>
                      <a:endParaRPr lang="en-US" b="1" dirty="0"/>
                    </a:p>
                  </a:txBody>
                  <a:tcPr/>
                </a:tc>
                <a:tc>
                  <a:txBody>
                    <a:bodyPr/>
                    <a:lstStyle/>
                    <a:p>
                      <a:r>
                        <a:rPr lang="en-US" sz="1600" b="1" dirty="0"/>
                        <a:t>On sabbath, woman of 18 yrs. cured</a:t>
                      </a:r>
                    </a:p>
                  </a:txBody>
                  <a:tcPr/>
                </a:tc>
                <a:extLst>
                  <a:ext uri="{0D108BD9-81ED-4DB2-BD59-A6C34878D82A}">
                    <a16:rowId xmlns:a16="http://schemas.microsoft.com/office/drawing/2014/main" val="3697463963"/>
                  </a:ext>
                </a:extLst>
              </a:tr>
              <a:tr h="476988">
                <a:tc>
                  <a:txBody>
                    <a:bodyPr/>
                    <a:lstStyle/>
                    <a:p>
                      <a:endParaRPr lang="en-US" b="1" dirty="0"/>
                    </a:p>
                  </a:txBody>
                  <a:tcPr/>
                </a:tc>
                <a:tc>
                  <a:txBody>
                    <a:bodyPr/>
                    <a:lstStyle/>
                    <a:p>
                      <a:endParaRPr lang="en-US" b="1" dirty="0"/>
                    </a:p>
                  </a:txBody>
                  <a:tcPr/>
                </a:tc>
                <a:tc>
                  <a:txBody>
                    <a:bodyPr/>
                    <a:lstStyle/>
                    <a:p>
                      <a:r>
                        <a:rPr lang="en-US" b="1" dirty="0"/>
                        <a:t>14:1-6</a:t>
                      </a:r>
                    </a:p>
                  </a:txBody>
                  <a:tcPr/>
                </a:tc>
                <a:tc>
                  <a:txBody>
                    <a:bodyPr/>
                    <a:lstStyle/>
                    <a:p>
                      <a:endParaRPr lang="en-US" b="1" dirty="0"/>
                    </a:p>
                  </a:txBody>
                  <a:tcPr/>
                </a:tc>
                <a:tc>
                  <a:txBody>
                    <a:bodyPr/>
                    <a:lstStyle/>
                    <a:p>
                      <a:r>
                        <a:rPr lang="en-US" sz="1600" b="1" dirty="0"/>
                        <a:t>On sabbath, man cured of dropsy</a:t>
                      </a:r>
                    </a:p>
                  </a:txBody>
                  <a:tcPr/>
                </a:tc>
                <a:extLst>
                  <a:ext uri="{0D108BD9-81ED-4DB2-BD59-A6C34878D82A}">
                    <a16:rowId xmlns:a16="http://schemas.microsoft.com/office/drawing/2014/main" val="2969615367"/>
                  </a:ext>
                </a:extLst>
              </a:tr>
              <a:tr h="647754">
                <a:tc>
                  <a:txBody>
                    <a:bodyPr/>
                    <a:lstStyle/>
                    <a:p>
                      <a:endParaRPr lang="en-US" b="1" dirty="0"/>
                    </a:p>
                  </a:txBody>
                  <a:tcPr/>
                </a:tc>
                <a:tc>
                  <a:txBody>
                    <a:bodyPr/>
                    <a:lstStyle/>
                    <a:p>
                      <a:endParaRPr lang="en-US" b="1" dirty="0"/>
                    </a:p>
                  </a:txBody>
                  <a:tcPr/>
                </a:tc>
                <a:tc>
                  <a:txBody>
                    <a:bodyPr/>
                    <a:lstStyle/>
                    <a:p>
                      <a:r>
                        <a:rPr lang="en-US" b="1" dirty="0"/>
                        <a:t>17:11-19</a:t>
                      </a:r>
                    </a:p>
                  </a:txBody>
                  <a:tcPr/>
                </a:tc>
                <a:tc>
                  <a:txBody>
                    <a:bodyPr/>
                    <a:lstStyle/>
                    <a:p>
                      <a:endParaRPr lang="en-US" b="1" dirty="0"/>
                    </a:p>
                  </a:txBody>
                  <a:tcPr/>
                </a:tc>
                <a:tc>
                  <a:txBody>
                    <a:bodyPr/>
                    <a:lstStyle/>
                    <a:p>
                      <a:r>
                        <a:rPr lang="en-US" sz="1600" b="1" dirty="0"/>
                        <a:t>Ten men with leprosy healed</a:t>
                      </a:r>
                    </a:p>
                  </a:txBody>
                  <a:tcPr/>
                </a:tc>
                <a:extLst>
                  <a:ext uri="{0D108BD9-81ED-4DB2-BD59-A6C34878D82A}">
                    <a16:rowId xmlns:a16="http://schemas.microsoft.com/office/drawing/2014/main" val="2455966393"/>
                  </a:ext>
                </a:extLst>
              </a:tr>
              <a:tr h="476988">
                <a:tc>
                  <a:txBody>
                    <a:bodyPr/>
                    <a:lstStyle/>
                    <a:p>
                      <a:endParaRPr lang="en-US" b="1" dirty="0"/>
                    </a:p>
                  </a:txBody>
                  <a:tcPr/>
                </a:tc>
                <a:tc>
                  <a:txBody>
                    <a:bodyPr/>
                    <a:lstStyle/>
                    <a:p>
                      <a:endParaRPr lang="en-US" b="1" dirty="0"/>
                    </a:p>
                  </a:txBody>
                  <a:tcPr/>
                </a:tc>
                <a:tc>
                  <a:txBody>
                    <a:bodyPr/>
                    <a:lstStyle/>
                    <a:p>
                      <a:r>
                        <a:rPr lang="en-US" b="1" dirty="0"/>
                        <a:t>22:49-51</a:t>
                      </a:r>
                    </a:p>
                  </a:txBody>
                  <a:tcPr/>
                </a:tc>
                <a:tc>
                  <a:txBody>
                    <a:bodyPr/>
                    <a:lstStyle/>
                    <a:p>
                      <a:endParaRPr lang="en-US" b="1" dirty="0"/>
                    </a:p>
                  </a:txBody>
                  <a:tcPr/>
                </a:tc>
                <a:tc>
                  <a:txBody>
                    <a:bodyPr/>
                    <a:lstStyle/>
                    <a:p>
                      <a:r>
                        <a:rPr lang="en-US" sz="1600" b="1" dirty="0"/>
                        <a:t>Ear restored to the slave of high priest</a:t>
                      </a:r>
                    </a:p>
                  </a:txBody>
                  <a:tcPr/>
                </a:tc>
                <a:extLst>
                  <a:ext uri="{0D108BD9-81ED-4DB2-BD59-A6C34878D82A}">
                    <a16:rowId xmlns:a16="http://schemas.microsoft.com/office/drawing/2014/main" val="1833885166"/>
                  </a:ext>
                </a:extLst>
              </a:tr>
              <a:tr h="476988">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sz="1600" b="1" dirty="0"/>
                    </a:p>
                  </a:txBody>
                  <a:tcPr/>
                </a:tc>
                <a:extLst>
                  <a:ext uri="{0D108BD9-81ED-4DB2-BD59-A6C34878D82A}">
                    <a16:rowId xmlns:a16="http://schemas.microsoft.com/office/drawing/2014/main" val="1153805798"/>
                  </a:ext>
                </a:extLst>
              </a:tr>
              <a:tr h="476988">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57347560"/>
                  </a:ext>
                </a:extLst>
              </a:tr>
              <a:tr h="628786">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3069073932"/>
                  </a:ext>
                </a:extLst>
              </a:tr>
              <a:tr h="476988">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930883538"/>
                  </a:ext>
                </a:extLst>
              </a:tr>
              <a:tr h="476988">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58786968"/>
                  </a:ext>
                </a:extLst>
              </a:tr>
              <a:tr h="370145">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696507503"/>
                  </a:ext>
                </a:extLst>
              </a:tr>
            </a:tbl>
          </a:graphicData>
        </a:graphic>
      </p:graphicFrame>
      <p:sp>
        <p:nvSpPr>
          <p:cNvPr id="3" name="TextBox 2">
            <a:extLst>
              <a:ext uri="{FF2B5EF4-FFF2-40B4-BE49-F238E27FC236}">
                <a16:creationId xmlns:a16="http://schemas.microsoft.com/office/drawing/2014/main" id="{3D91814A-B68F-9742-9C40-4ABBB679AEF8}"/>
              </a:ext>
            </a:extLst>
          </p:cNvPr>
          <p:cNvSpPr txBox="1"/>
          <p:nvPr/>
        </p:nvSpPr>
        <p:spPr>
          <a:xfrm>
            <a:off x="1752600" y="-5925"/>
            <a:ext cx="6237157" cy="461665"/>
          </a:xfrm>
          <a:prstGeom prst="rect">
            <a:avLst/>
          </a:prstGeom>
          <a:noFill/>
        </p:spPr>
        <p:txBody>
          <a:bodyPr wrap="none" rtlCol="0">
            <a:spAutoFit/>
          </a:bodyPr>
          <a:lstStyle/>
          <a:p>
            <a:r>
              <a:rPr lang="en-US" sz="2400" b="1" dirty="0"/>
              <a:t>Miracles Jesus worked -  recorded only in Luke</a:t>
            </a:r>
          </a:p>
        </p:txBody>
      </p:sp>
    </p:spTree>
    <p:extLst>
      <p:ext uri="{BB962C8B-B14F-4D97-AF65-F5344CB8AC3E}">
        <p14:creationId xmlns:p14="http://schemas.microsoft.com/office/powerpoint/2010/main" val="139239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58125-5E19-1644-9F51-D56F7D43A65A}"/>
              </a:ext>
            </a:extLst>
          </p:cNvPr>
          <p:cNvSpPr>
            <a:spLocks noGrp="1"/>
          </p:cNvSpPr>
          <p:nvPr>
            <p:ph type="title"/>
          </p:nvPr>
        </p:nvSpPr>
        <p:spPr/>
        <p:txBody>
          <a:bodyPr>
            <a:normAutofit/>
          </a:bodyPr>
          <a:lstStyle/>
          <a:p>
            <a:pPr algn="ctr"/>
            <a:r>
              <a:rPr lang="en-US" sz="3200" dirty="0"/>
              <a:t>Chronology of the Life of Christ</a:t>
            </a:r>
            <a:br>
              <a:rPr lang="en-US" sz="3200" dirty="0"/>
            </a:br>
            <a:r>
              <a:rPr lang="en-US" sz="3200" i="1" dirty="0"/>
              <a:t>A Harmony of Matthew, Mark, Luke &amp; John</a:t>
            </a:r>
          </a:p>
        </p:txBody>
      </p:sp>
      <p:sp>
        <p:nvSpPr>
          <p:cNvPr id="3" name="Content Placeholder 2">
            <a:extLst>
              <a:ext uri="{FF2B5EF4-FFF2-40B4-BE49-F238E27FC236}">
                <a16:creationId xmlns:a16="http://schemas.microsoft.com/office/drawing/2014/main" id="{AC9115E0-E45F-1948-9BBD-AE1F5F68B482}"/>
              </a:ext>
            </a:extLst>
          </p:cNvPr>
          <p:cNvSpPr>
            <a:spLocks noGrp="1"/>
          </p:cNvSpPr>
          <p:nvPr>
            <p:ph idx="1"/>
          </p:nvPr>
        </p:nvSpPr>
        <p:spPr>
          <a:xfrm>
            <a:off x="0" y="1524000"/>
            <a:ext cx="8991600" cy="5333999"/>
          </a:xfrm>
        </p:spPr>
        <p:txBody>
          <a:bodyPr>
            <a:normAutofit/>
          </a:bodyPr>
          <a:lstStyle/>
          <a:p>
            <a:pPr marL="690372" indent="-571500">
              <a:buFont typeface="+mj-lt"/>
              <a:buAutoNum type="romanUcPeriod"/>
            </a:pPr>
            <a:r>
              <a:rPr lang="en-US" sz="2000" b="1" dirty="0"/>
              <a:t>BIRTH AND CHILDHOOD OF JESUS</a:t>
            </a:r>
          </a:p>
          <a:p>
            <a:pPr marL="982980" lvl="1" indent="-571500">
              <a:buFont typeface="+mj-lt"/>
              <a:buAutoNum type="alphaUcPeriod"/>
            </a:pPr>
            <a:r>
              <a:rPr lang="en-US" sz="2000" dirty="0"/>
              <a:t>Announcement of the birth of John and Jesus </a:t>
            </a:r>
          </a:p>
          <a:p>
            <a:pPr marL="1248156" lvl="2" indent="-571500">
              <a:buFont typeface="+mj-lt"/>
              <a:buAutoNum type="arabicPeriod"/>
            </a:pPr>
            <a:r>
              <a:rPr lang="en-US" sz="2000" dirty="0"/>
              <a:t>Lk. 1:1-4: Preface to Luke’s Gospel</a:t>
            </a:r>
          </a:p>
          <a:p>
            <a:pPr marL="1248156" lvl="2" indent="-571500">
              <a:buFont typeface="+mj-lt"/>
              <a:buAutoNum type="arabicPeriod"/>
            </a:pPr>
            <a:r>
              <a:rPr lang="en-US" sz="2000" dirty="0"/>
              <a:t>Lk. 1:5-25: An angel appears to Zacharias</a:t>
            </a:r>
          </a:p>
          <a:p>
            <a:pPr marL="1248156" lvl="2" indent="-571500">
              <a:buFont typeface="+mj-lt"/>
              <a:buAutoNum type="arabicPeriod"/>
            </a:pPr>
            <a:r>
              <a:rPr lang="en-US" sz="2000" dirty="0"/>
              <a:t>Like 1:26-38: Gabriel appears Mary</a:t>
            </a:r>
          </a:p>
          <a:p>
            <a:pPr marL="1248156" lvl="2" indent="-571500">
              <a:buFont typeface="+mj-lt"/>
              <a:buAutoNum type="arabicPeriod"/>
            </a:pPr>
            <a:r>
              <a:rPr lang="en-US" sz="2000" i="1" dirty="0"/>
              <a:t>Gabriel appears to Joseph (Mt. 1:18-25)</a:t>
            </a:r>
          </a:p>
          <a:p>
            <a:pPr marL="1248156" lvl="2" indent="-571500">
              <a:buFont typeface="+mj-lt"/>
              <a:buAutoNum type="arabicPeriod"/>
            </a:pPr>
            <a:r>
              <a:rPr lang="en-US" sz="2000" dirty="0"/>
              <a:t>Lk. 1:39-56: Mary visits Elisabeth</a:t>
            </a:r>
          </a:p>
          <a:p>
            <a:pPr marL="1248156" lvl="2" indent="-571500">
              <a:buFont typeface="+mj-lt"/>
              <a:buAutoNum type="arabicPeriod"/>
            </a:pPr>
            <a:r>
              <a:rPr lang="en-US" sz="2000" dirty="0"/>
              <a:t>Lk. 1:57-80, John the Baptist is born</a:t>
            </a:r>
            <a:endParaRPr lang="en-US" sz="2000" i="1" dirty="0"/>
          </a:p>
          <a:p>
            <a:pPr marL="1248156" lvl="2" indent="-571500">
              <a:buFont typeface="+mj-lt"/>
              <a:buAutoNum type="arabicPeriod"/>
            </a:pPr>
            <a:r>
              <a:rPr lang="en-US" sz="2000" dirty="0"/>
              <a:t>Lk. 2:1-5:: Jesus is born in Bethlehem</a:t>
            </a:r>
          </a:p>
          <a:p>
            <a:pPr marL="1248156" lvl="2" indent="-571500">
              <a:buFont typeface="+mj-lt"/>
              <a:buAutoNum type="arabicPeriod"/>
            </a:pPr>
            <a:r>
              <a:rPr lang="en-US" sz="2000" dirty="0"/>
              <a:t>Lk. 2:6-20: His birth proclaimed by angels to the shepherds</a:t>
            </a:r>
          </a:p>
          <a:p>
            <a:pPr marL="1248156" lvl="2" indent="-571500">
              <a:buFont typeface="+mj-lt"/>
              <a:buAutoNum type="arabicPeriod"/>
            </a:pPr>
            <a:r>
              <a:rPr lang="en-US" sz="2000" dirty="0"/>
              <a:t>Lk. 2:21: His circumcision on the eighth day</a:t>
            </a:r>
          </a:p>
          <a:p>
            <a:pPr marL="1248156" lvl="2" indent="-571500">
              <a:buFont typeface="+mj-lt"/>
              <a:buAutoNum type="arabicPeriod"/>
            </a:pPr>
            <a:r>
              <a:rPr lang="en-US" sz="2000" dirty="0"/>
              <a:t>Lk. 2:22-24: His presentation at the temple after forty days</a:t>
            </a:r>
          </a:p>
          <a:p>
            <a:pPr marL="1248156" lvl="2" indent="-571500">
              <a:buFont typeface="+mj-lt"/>
              <a:buAutoNum type="arabicPeriod"/>
            </a:pPr>
            <a:r>
              <a:rPr lang="en-US" sz="2000" dirty="0"/>
              <a:t>Lk. 2: 25-35: The testimony of Simeon</a:t>
            </a:r>
          </a:p>
          <a:p>
            <a:pPr marL="1248156" lvl="2" indent="-571500">
              <a:buFont typeface="+mj-lt"/>
              <a:buAutoNum type="arabicPeriod"/>
            </a:pPr>
            <a:r>
              <a:rPr lang="en-US" sz="2000" dirty="0"/>
              <a:t>Lk. 2:36-39: The testimony of Anna</a:t>
            </a:r>
          </a:p>
          <a:p>
            <a:pPr marL="1133856" lvl="2" indent="-457200">
              <a:buFont typeface="+mj-lt"/>
              <a:buAutoNum type="arabicPeriod"/>
            </a:pPr>
            <a:endParaRPr lang="en-US" sz="2000" dirty="0"/>
          </a:p>
        </p:txBody>
      </p:sp>
    </p:spTree>
    <p:extLst>
      <p:ext uri="{BB962C8B-B14F-4D97-AF65-F5344CB8AC3E}">
        <p14:creationId xmlns:p14="http://schemas.microsoft.com/office/powerpoint/2010/main" val="228330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52400" y="152400"/>
            <a:ext cx="8839200" cy="6705600"/>
          </a:xfrm>
        </p:spPr>
        <p:txBody>
          <a:bodyPr>
            <a:normAutofit/>
          </a:bodyPr>
          <a:lstStyle/>
          <a:p>
            <a:pPr marL="1248156" lvl="2" indent="-571500">
              <a:buFont typeface="+mj-lt"/>
              <a:buAutoNum type="arabicPeriod" startAt="8"/>
            </a:pPr>
            <a:r>
              <a:rPr lang="en-US" sz="2000" i="1" dirty="0"/>
              <a:t>Visit of the wise men (Mt. 2:1-12)</a:t>
            </a:r>
          </a:p>
          <a:p>
            <a:pPr marL="1248156" lvl="2" indent="-571500">
              <a:buFont typeface="+mj-lt"/>
              <a:buAutoNum type="arabicPeriod" startAt="8"/>
            </a:pPr>
            <a:r>
              <a:rPr lang="en-US" sz="2000" i="1" dirty="0"/>
              <a:t>Flight into Egypt (Mt. 2:13-18)</a:t>
            </a:r>
          </a:p>
          <a:p>
            <a:pPr marL="1248156" lvl="2" indent="-571500">
              <a:buFont typeface="+mj-lt"/>
              <a:buAutoNum type="arabicPeriod" startAt="8"/>
            </a:pPr>
            <a:r>
              <a:rPr lang="en-US" sz="2000" i="1" dirty="0"/>
              <a:t>Return to Nazareth (Mt. 2:19-23)</a:t>
            </a:r>
          </a:p>
          <a:p>
            <a:pPr marL="1248156" lvl="2" indent="-571500">
              <a:buFont typeface="+mj-lt"/>
              <a:buAutoNum type="arabicPeriod" startAt="8"/>
            </a:pPr>
            <a:r>
              <a:rPr lang="en-US" sz="2000" dirty="0"/>
              <a:t>Lk. 2:4-52: Trip to Jerusalem at age 12</a:t>
            </a:r>
          </a:p>
          <a:p>
            <a:pPr marL="690372" indent="-571500">
              <a:buFont typeface="+mj-lt"/>
              <a:buAutoNum type="romanUcPeriod" startAt="2"/>
            </a:pPr>
            <a:r>
              <a:rPr lang="en-US" sz="2000" b="1" dirty="0"/>
              <a:t>PERIOD OF PREPARATION</a:t>
            </a:r>
          </a:p>
          <a:p>
            <a:pPr marL="982980" lvl="1" indent="-571500">
              <a:buFont typeface="+mj-lt"/>
              <a:buAutoNum type="alphaUcPeriod"/>
            </a:pPr>
            <a:r>
              <a:rPr lang="en-US" sz="2000" dirty="0"/>
              <a:t>Preaching of John the Baptist</a:t>
            </a:r>
          </a:p>
          <a:p>
            <a:pPr marL="1248156" lvl="2" indent="-571500">
              <a:buFont typeface="+mj-lt"/>
              <a:buAutoNum type="arabicPeriod"/>
            </a:pPr>
            <a:r>
              <a:rPr lang="en-US" sz="2000" dirty="0"/>
              <a:t>Lk. 3:1-12: The civil and religious rulers at this time</a:t>
            </a:r>
          </a:p>
          <a:p>
            <a:pPr marL="1248156" lvl="2" indent="-571500">
              <a:buFont typeface="+mj-lt"/>
              <a:buAutoNum type="arabicPeriod"/>
            </a:pPr>
            <a:r>
              <a:rPr lang="en-US" sz="2000" dirty="0"/>
              <a:t>Lk. 3:3-14: John preaches baptism of repentance for the remission of sins (</a:t>
            </a:r>
            <a:r>
              <a:rPr lang="en-US" sz="2000" i="1" dirty="0"/>
              <a:t>Mt. 3:1-10; Mk. 1:1-6)</a:t>
            </a:r>
          </a:p>
          <a:p>
            <a:pPr marL="1248156" lvl="2" indent="-571500">
              <a:buFont typeface="+mj-lt"/>
              <a:buAutoNum type="arabicPeriod"/>
            </a:pPr>
            <a:r>
              <a:rPr lang="en-US" sz="2000" i="1" dirty="0"/>
              <a:t>John is asked if he is the Messiah (Jn. 1:19-28)</a:t>
            </a:r>
          </a:p>
          <a:p>
            <a:pPr marL="1248156" lvl="2" indent="-571500">
              <a:buFont typeface="+mj-lt"/>
              <a:buAutoNum type="arabicPeriod"/>
            </a:pPr>
            <a:r>
              <a:rPr lang="en-US" sz="2000" i="1" dirty="0"/>
              <a:t>John bears witness that Jesus is the Lamb of God (Jn. 1:29-51)</a:t>
            </a:r>
          </a:p>
          <a:p>
            <a:pPr marL="982980" lvl="1" indent="-571500">
              <a:buFont typeface="+mj-lt"/>
              <a:buAutoNum type="alphaUcPeriod"/>
            </a:pPr>
            <a:r>
              <a:rPr lang="en-US" sz="2000" dirty="0"/>
              <a:t>Baptism and genealogy of Jesus</a:t>
            </a:r>
          </a:p>
          <a:p>
            <a:pPr marL="1248156" lvl="2" indent="-571500">
              <a:buFont typeface="+mj-lt"/>
              <a:buAutoNum type="arabicPeriod"/>
            </a:pPr>
            <a:r>
              <a:rPr lang="en-US" sz="2000" dirty="0"/>
              <a:t>Lk. 3:15-20: John prepares the way for Him who would baptize with Holy Spirit and fire </a:t>
            </a:r>
            <a:r>
              <a:rPr lang="en-US" sz="2000" i="1" dirty="0"/>
              <a:t>(Mt. 3:11-12; Mk. 1:7-8).</a:t>
            </a:r>
          </a:p>
          <a:p>
            <a:pPr marL="1248156" lvl="2" indent="-571500">
              <a:buFont typeface="+mj-lt"/>
              <a:buAutoNum type="arabicPeriod"/>
            </a:pPr>
            <a:r>
              <a:rPr lang="en-US" sz="2000" dirty="0"/>
              <a:t>Lk. 3:21-23: Baptism of Jesus at about age thirty </a:t>
            </a:r>
            <a:r>
              <a:rPr lang="en-US" sz="2000" i="1" dirty="0"/>
              <a:t>(Mt. 3:13-17; Mk. 1:9-11).</a:t>
            </a:r>
          </a:p>
          <a:p>
            <a:pPr marL="1248156" lvl="2" indent="-571500">
              <a:buFont typeface="+mj-lt"/>
              <a:buAutoNum type="arabicPeriod"/>
            </a:pPr>
            <a:r>
              <a:rPr lang="en-US" sz="2000" dirty="0"/>
              <a:t>Lk. 3:23-38: Fleshly genealogy </a:t>
            </a:r>
            <a:r>
              <a:rPr lang="en-US" sz="2000" i="1" dirty="0"/>
              <a:t>(Mt. 1:1-17)</a:t>
            </a:r>
          </a:p>
          <a:p>
            <a:pPr marL="1248156" lvl="2" indent="-571500">
              <a:buFont typeface="+mj-lt"/>
              <a:buAutoNum type="arabicPeriod"/>
            </a:pPr>
            <a:r>
              <a:rPr lang="en-US" sz="2000" i="1" dirty="0"/>
              <a:t>Spiritual existence (Jn. 1:1-18)</a:t>
            </a:r>
          </a:p>
          <a:p>
            <a:pPr marL="1248156" lvl="2" indent="-571500">
              <a:buFont typeface="+mj-lt"/>
              <a:buAutoNum type="arabicPeriod"/>
            </a:pPr>
            <a:endParaRPr lang="en-US" sz="2000" i="1" dirty="0"/>
          </a:p>
          <a:p>
            <a:pPr marL="982980" lvl="1" indent="-571500">
              <a:buFont typeface="+mj-lt"/>
              <a:buAutoNum type="alphaUcPeriod"/>
            </a:pPr>
            <a:endParaRPr lang="en-US" sz="2000" dirty="0"/>
          </a:p>
          <a:p>
            <a:pPr marL="1133856" lvl="2" indent="-457200">
              <a:buFont typeface="+mj-lt"/>
              <a:buAutoNum type="arabicPeriod"/>
            </a:pPr>
            <a:endParaRPr lang="en-US" sz="2000" dirty="0"/>
          </a:p>
        </p:txBody>
      </p:sp>
    </p:spTree>
    <p:extLst>
      <p:ext uri="{BB962C8B-B14F-4D97-AF65-F5344CB8AC3E}">
        <p14:creationId xmlns:p14="http://schemas.microsoft.com/office/powerpoint/2010/main" val="338115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lnSpcReduction="10000"/>
          </a:bodyPr>
          <a:lstStyle/>
          <a:p>
            <a:pPr marL="1248156" lvl="2" indent="-571500">
              <a:buFont typeface="+mj-lt"/>
              <a:buAutoNum type="arabicPeriod" startAt="8"/>
            </a:pPr>
            <a:endParaRPr lang="en-US" sz="2000" i="1" dirty="0"/>
          </a:p>
          <a:p>
            <a:pPr marL="1248156" lvl="2" indent="-571500">
              <a:buFont typeface="+mj-lt"/>
              <a:buAutoNum type="alphaUcPeriod" startAt="3"/>
            </a:pPr>
            <a:r>
              <a:rPr lang="en-US" sz="2000" dirty="0"/>
              <a:t>Temptation of Jesus after His baptism</a:t>
            </a:r>
          </a:p>
          <a:p>
            <a:pPr marL="1353312" lvl="3" indent="-457200">
              <a:buFont typeface="+mj-lt"/>
              <a:buAutoNum type="arabicPeriod"/>
            </a:pPr>
            <a:r>
              <a:rPr lang="en-US" dirty="0"/>
              <a:t>Lk. 4:1-13: Jesus is tempted in the wilderness </a:t>
            </a:r>
            <a:r>
              <a:rPr lang="en-US" i="1" dirty="0"/>
              <a:t>(Mt. 4:1-13; Mk. 1:12-13)</a:t>
            </a:r>
          </a:p>
          <a:p>
            <a:pPr marL="1353312" lvl="3" indent="-457200">
              <a:buFont typeface="+mj-lt"/>
              <a:buAutoNum type="arabicPeriod"/>
            </a:pPr>
            <a:r>
              <a:rPr lang="en-US" dirty="0"/>
              <a:t>Lk. 4:14-15: Jesus returned to Galilee</a:t>
            </a:r>
          </a:p>
          <a:p>
            <a:pPr marL="1353312" lvl="3" indent="-457200">
              <a:buFont typeface="+mj-lt"/>
              <a:buAutoNum type="arabicPeriod"/>
            </a:pPr>
            <a:r>
              <a:rPr lang="en-US" i="1" dirty="0"/>
              <a:t>The first miracle is performed in Cana of Galilee (Jn. 2:1-12)</a:t>
            </a:r>
          </a:p>
          <a:p>
            <a:pPr marL="982980" lvl="1" indent="-571500">
              <a:buFont typeface="+mj-lt"/>
              <a:buAutoNum type="romanUcPeriod" startAt="3"/>
            </a:pPr>
            <a:r>
              <a:rPr lang="en-US" sz="2000" b="1" dirty="0"/>
              <a:t>FIRST YEAR OF HIS PUBLIC MINISTRY</a:t>
            </a:r>
          </a:p>
          <a:p>
            <a:pPr marL="1248156" lvl="2" indent="-571500">
              <a:buFont typeface="+mj-lt"/>
              <a:buAutoNum type="alphaUcPeriod"/>
            </a:pPr>
            <a:r>
              <a:rPr lang="en-US" sz="2000" i="1" dirty="0"/>
              <a:t>The first Passover after His baptism, Jesus cleanses temple (Jn. 2:13-15</a:t>
            </a:r>
            <a:r>
              <a:rPr lang="en-US" sz="2000" dirty="0"/>
              <a:t>)</a:t>
            </a:r>
          </a:p>
          <a:p>
            <a:pPr marL="1467612" lvl="3" indent="-571500">
              <a:buFont typeface="+mj-lt"/>
              <a:buAutoNum type="arabicPeriod"/>
            </a:pPr>
            <a:r>
              <a:rPr lang="en-US" i="1" dirty="0"/>
              <a:t>He teaches Nicodemus and others in Judea (Jn. 3:1-36)</a:t>
            </a:r>
          </a:p>
          <a:p>
            <a:pPr marL="1467612" lvl="3" indent="-571500">
              <a:buFont typeface="+mj-lt"/>
              <a:buAutoNum type="arabicPeriod"/>
            </a:pPr>
            <a:r>
              <a:rPr lang="en-US" i="1" dirty="0"/>
              <a:t>After John is cast into prison (Lk. 3:19-20), Jesus returns to Galilee (Mt. 4:12; Mk. 1:14-15).</a:t>
            </a:r>
          </a:p>
          <a:p>
            <a:pPr marL="1467612" lvl="3" indent="-571500">
              <a:buFont typeface="+mj-lt"/>
              <a:buAutoNum type="arabicPeriod"/>
            </a:pPr>
            <a:r>
              <a:rPr lang="en-US" i="1" dirty="0"/>
              <a:t>Jesus teaches a Samaritan woman on the way to Galilee (Jn. 4:1-42).</a:t>
            </a:r>
          </a:p>
          <a:p>
            <a:pPr marL="1248156" lvl="2" indent="-571500">
              <a:buFont typeface="+mj-lt"/>
              <a:buAutoNum type="alphaUcPeriod"/>
            </a:pPr>
            <a:r>
              <a:rPr lang="en-US" sz="2000" dirty="0"/>
              <a:t>His earthly Galilean ministry</a:t>
            </a:r>
          </a:p>
          <a:p>
            <a:pPr marL="1467612" lvl="3" indent="-571500">
              <a:buFont typeface="+mj-lt"/>
              <a:buAutoNum type="arabicPeriod"/>
            </a:pPr>
            <a:r>
              <a:rPr lang="en-US" i="1" dirty="0"/>
              <a:t>From Cana, Jesus heals the Nobleman’s son (Jn. 4:43-44)</a:t>
            </a:r>
          </a:p>
          <a:p>
            <a:pPr marL="1467612" lvl="3" indent="-571500">
              <a:buFont typeface="+mj-lt"/>
              <a:buAutoNum type="arabicPeriod"/>
            </a:pPr>
            <a:r>
              <a:rPr lang="en-US" dirty="0"/>
              <a:t>Lk. 4:16-30: Jesus is rejected in Nazareth</a:t>
            </a:r>
          </a:p>
          <a:p>
            <a:pPr marL="1467612" lvl="3" indent="-571500">
              <a:buFont typeface="+mj-lt"/>
              <a:buAutoNum type="arabicPeriod"/>
            </a:pPr>
            <a:r>
              <a:rPr lang="en-US" dirty="0"/>
              <a:t>Lk. 4:31-44: He settled in Capernaum and worked many miracles </a:t>
            </a:r>
            <a:r>
              <a:rPr lang="en-US" i="1" dirty="0"/>
              <a:t>(Mt. 4:13-17; Mk. 1:21-39)</a:t>
            </a:r>
          </a:p>
          <a:p>
            <a:pPr marL="1467612" lvl="3" indent="-571500">
              <a:buFont typeface="+mj-lt"/>
              <a:buAutoNum type="arabicPeriod"/>
            </a:pPr>
            <a:r>
              <a:rPr lang="en-US" dirty="0"/>
              <a:t> Lk. 5:1-26: Jesus calls Peter, Andrew, James, and John to be Apostles </a:t>
            </a:r>
            <a:r>
              <a:rPr lang="en-US" i="1" dirty="0"/>
              <a:t>(Mt. 4:18-25; Mk. 1:16-20)</a:t>
            </a:r>
          </a:p>
          <a:p>
            <a:pPr marL="1467612" lvl="3" indent="-571500">
              <a:buFont typeface="+mj-lt"/>
              <a:buAutoNum type="arabicPeriod"/>
            </a:pPr>
            <a:r>
              <a:rPr lang="en-US" dirty="0"/>
              <a:t>Lk. 5:17-24: He heals a man with leprosy </a:t>
            </a:r>
            <a:r>
              <a:rPr lang="en-US" i="1" dirty="0"/>
              <a:t>(Mt. 8:1-4; Mk. 1:40-45)</a:t>
            </a:r>
          </a:p>
          <a:p>
            <a:pPr marL="1467612" lvl="3" indent="-571500">
              <a:buFont typeface="+mj-lt"/>
              <a:buAutoNum type="arabicPeriod"/>
            </a:pPr>
            <a:r>
              <a:rPr lang="en-US" dirty="0"/>
              <a:t>Lk. 5:17-26: As proof He can forgive sins, He heals a paralyzed man </a:t>
            </a:r>
            <a:r>
              <a:rPr lang="en-US" i="1" dirty="0"/>
              <a:t>(Mt. 9:1-8; Mk. 2:1-12).</a:t>
            </a:r>
          </a:p>
          <a:p>
            <a:pPr marL="1467612" lvl="3" indent="-571500">
              <a:buFont typeface="+mj-lt"/>
              <a:buAutoNum type="arabicPeriod"/>
            </a:pPr>
            <a:endParaRPr lang="en-US" dirty="0"/>
          </a:p>
        </p:txBody>
      </p:sp>
    </p:spTree>
    <p:extLst>
      <p:ext uri="{BB962C8B-B14F-4D97-AF65-F5344CB8AC3E}">
        <p14:creationId xmlns:p14="http://schemas.microsoft.com/office/powerpoint/2010/main" val="399699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286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771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10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2057400" y="3651647"/>
            <a:ext cx="1219200" cy="615553"/>
          </a:xfrm>
          <a:prstGeom prst="rect">
            <a:avLst/>
          </a:prstGeom>
          <a:noFill/>
        </p:spPr>
        <p:txBody>
          <a:bodyPr wrap="square" rtlCol="0">
            <a:spAutoFit/>
          </a:bodyPr>
          <a:lstStyle/>
          <a:p>
            <a:r>
              <a:rPr lang="en-US" dirty="0"/>
              <a:t> </a:t>
            </a:r>
            <a:r>
              <a:rPr lang="en-US" sz="1600" dirty="0"/>
              <a:t>Chapters </a:t>
            </a:r>
          </a:p>
          <a:p>
            <a:r>
              <a:rPr lang="en-US" sz="1600" dirty="0"/>
              <a:t>1:5 – 4:13</a:t>
            </a:r>
          </a:p>
        </p:txBody>
      </p:sp>
      <p:sp>
        <p:nvSpPr>
          <p:cNvPr id="118" name="TextBox 117"/>
          <p:cNvSpPr txBox="1"/>
          <p:nvPr/>
        </p:nvSpPr>
        <p:spPr>
          <a:xfrm>
            <a:off x="3505200" y="3657600"/>
            <a:ext cx="1600200" cy="584775"/>
          </a:xfrm>
          <a:prstGeom prst="rect">
            <a:avLst/>
          </a:prstGeom>
          <a:noFill/>
        </p:spPr>
        <p:txBody>
          <a:bodyPr wrap="square" rtlCol="0">
            <a:spAutoFit/>
          </a:bodyPr>
          <a:lstStyle/>
          <a:p>
            <a:r>
              <a:rPr lang="en-US" sz="1600" dirty="0"/>
              <a:t>         Chapters    </a:t>
            </a:r>
            <a:br>
              <a:rPr lang="en-US" sz="1600" dirty="0"/>
            </a:br>
            <a:r>
              <a:rPr lang="en-US" sz="1600" dirty="0"/>
              <a:t>         4:14-9:50</a:t>
            </a:r>
          </a:p>
        </p:txBody>
      </p:sp>
      <p:sp>
        <p:nvSpPr>
          <p:cNvPr id="132" name="TextBox 131"/>
          <p:cNvSpPr txBox="1"/>
          <p:nvPr/>
        </p:nvSpPr>
        <p:spPr>
          <a:xfrm>
            <a:off x="1752600" y="41910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75089" y="192214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247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7719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6482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029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10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953000" y="3657600"/>
            <a:ext cx="1600200" cy="584775"/>
          </a:xfrm>
          <a:prstGeom prst="rect">
            <a:avLst/>
          </a:prstGeom>
          <a:noFill/>
        </p:spPr>
        <p:txBody>
          <a:bodyPr wrap="square" rtlCol="0">
            <a:spAutoFit/>
          </a:bodyPr>
          <a:lstStyle/>
          <a:p>
            <a:r>
              <a:rPr lang="en-US" sz="1600" dirty="0"/>
              <a:t>         Chapters </a:t>
            </a:r>
          </a:p>
          <a:p>
            <a:r>
              <a:rPr lang="en-US" sz="1600" dirty="0"/>
              <a:t>       9:51-23:56</a:t>
            </a:r>
          </a:p>
        </p:txBody>
      </p:sp>
      <p:sp>
        <p:nvSpPr>
          <p:cNvPr id="52" name="TextBox 51"/>
          <p:cNvSpPr txBox="1"/>
          <p:nvPr/>
        </p:nvSpPr>
        <p:spPr>
          <a:xfrm>
            <a:off x="6781800" y="3657600"/>
            <a:ext cx="1752600" cy="830997"/>
          </a:xfrm>
          <a:prstGeom prst="rect">
            <a:avLst/>
          </a:prstGeom>
          <a:noFill/>
        </p:spPr>
        <p:txBody>
          <a:bodyPr wrap="square" rtlCol="0">
            <a:spAutoFit/>
          </a:bodyPr>
          <a:lstStyle/>
          <a:p>
            <a:r>
              <a:rPr lang="en-US" sz="1600" dirty="0"/>
              <a:t>       Chapter </a:t>
            </a:r>
          </a:p>
          <a:p>
            <a:r>
              <a:rPr lang="en-US" sz="1600" dirty="0"/>
              <a:t>            24</a:t>
            </a:r>
          </a:p>
          <a:p>
            <a:endParaRPr lang="en-US" sz="1600" dirty="0"/>
          </a:p>
        </p:txBody>
      </p:sp>
      <p:cxnSp>
        <p:nvCxnSpPr>
          <p:cNvPr id="104" name="Straight Connector 103"/>
          <p:cNvCxnSpPr/>
          <p:nvPr/>
        </p:nvCxnSpPr>
        <p:spPr>
          <a:xfrm rot="5400000">
            <a:off x="2933700" y="48387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419100" y="2781300"/>
            <a:ext cx="2743200" cy="228600"/>
          </a:xfrm>
          <a:prstGeom prst="line">
            <a:avLst/>
          </a:prstGeom>
          <a:ln w="762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rot="306369">
            <a:off x="1315240" y="1524886"/>
            <a:ext cx="461665" cy="1687743"/>
          </a:xfrm>
          <a:prstGeom prst="rect">
            <a:avLst/>
          </a:prstGeom>
          <a:noFill/>
        </p:spPr>
        <p:txBody>
          <a:bodyPr vert="vert270" wrap="square" rtlCol="0">
            <a:spAutoFit/>
          </a:bodyPr>
          <a:lstStyle/>
          <a:p>
            <a:r>
              <a:rPr lang="en-US" dirty="0"/>
              <a:t>Preface</a:t>
            </a:r>
          </a:p>
        </p:txBody>
      </p:sp>
      <p:sp>
        <p:nvSpPr>
          <p:cNvPr id="85" name="TextBox 84"/>
          <p:cNvSpPr txBox="1"/>
          <p:nvPr/>
        </p:nvSpPr>
        <p:spPr>
          <a:xfrm>
            <a:off x="1066800" y="3733800"/>
            <a:ext cx="640034" cy="523220"/>
          </a:xfrm>
          <a:prstGeom prst="rect">
            <a:avLst/>
          </a:prstGeom>
          <a:noFill/>
        </p:spPr>
        <p:txBody>
          <a:bodyPr wrap="square" rtlCol="0">
            <a:spAutoFit/>
          </a:bodyPr>
          <a:lstStyle/>
          <a:p>
            <a:r>
              <a:rPr lang="en-US" sz="1400" dirty="0"/>
              <a:t>Ch. 1:</a:t>
            </a:r>
          </a:p>
          <a:p>
            <a:r>
              <a:rPr lang="en-US" sz="1400" dirty="0"/>
              <a:t>  1-4</a:t>
            </a:r>
          </a:p>
        </p:txBody>
      </p:sp>
      <p:sp>
        <p:nvSpPr>
          <p:cNvPr id="86" name="TextBox 85"/>
          <p:cNvSpPr txBox="1"/>
          <p:nvPr/>
        </p:nvSpPr>
        <p:spPr>
          <a:xfrm>
            <a:off x="152400" y="4267200"/>
            <a:ext cx="838200" cy="338554"/>
          </a:xfrm>
          <a:prstGeom prst="rect">
            <a:avLst/>
          </a:prstGeom>
          <a:noFill/>
        </p:spPr>
        <p:txBody>
          <a:bodyPr wrap="square" rtlCol="0">
            <a:spAutoFit/>
          </a:bodyPr>
          <a:lstStyle/>
          <a:p>
            <a:r>
              <a:rPr lang="en-US" sz="1600" dirty="0"/>
              <a:t>Activity</a:t>
            </a:r>
          </a:p>
        </p:txBody>
      </p:sp>
      <p:sp>
        <p:nvSpPr>
          <p:cNvPr id="87" name="TextBox 86"/>
          <p:cNvSpPr txBox="1"/>
          <p:nvPr/>
        </p:nvSpPr>
        <p:spPr>
          <a:xfrm>
            <a:off x="0" y="4648200"/>
            <a:ext cx="1121345" cy="338554"/>
          </a:xfrm>
          <a:prstGeom prst="rect">
            <a:avLst/>
          </a:prstGeom>
          <a:noFill/>
        </p:spPr>
        <p:txBody>
          <a:bodyPr wrap="square" rtlCol="0">
            <a:spAutoFit/>
          </a:bodyPr>
          <a:lstStyle/>
          <a:p>
            <a:r>
              <a:rPr lang="en-US" sz="1600" dirty="0"/>
              <a:t>   Location</a:t>
            </a:r>
          </a:p>
        </p:txBody>
      </p:sp>
      <p:sp>
        <p:nvSpPr>
          <p:cNvPr id="88" name="TextBox 87"/>
          <p:cNvSpPr txBox="1"/>
          <p:nvPr/>
        </p:nvSpPr>
        <p:spPr>
          <a:xfrm>
            <a:off x="152400" y="5029200"/>
            <a:ext cx="990600" cy="338554"/>
          </a:xfrm>
          <a:prstGeom prst="rect">
            <a:avLst/>
          </a:prstGeom>
          <a:noFill/>
        </p:spPr>
        <p:txBody>
          <a:bodyPr wrap="square" rtlCol="0">
            <a:spAutoFit/>
          </a:bodyPr>
          <a:lstStyle/>
          <a:p>
            <a:r>
              <a:rPr lang="en-US" sz="1600" dirty="0"/>
              <a:t>   Time</a:t>
            </a:r>
          </a:p>
        </p:txBody>
      </p:sp>
      <p:sp>
        <p:nvSpPr>
          <p:cNvPr id="89" name="TextBox 88"/>
          <p:cNvSpPr txBox="1"/>
          <p:nvPr/>
        </p:nvSpPr>
        <p:spPr>
          <a:xfrm>
            <a:off x="0" y="5334000"/>
            <a:ext cx="1066800" cy="584775"/>
          </a:xfrm>
          <a:prstGeom prst="rect">
            <a:avLst/>
          </a:prstGeom>
          <a:noFill/>
        </p:spPr>
        <p:txBody>
          <a:bodyPr wrap="square" rtlCol="0">
            <a:spAutoFit/>
          </a:bodyPr>
          <a:lstStyle/>
          <a:p>
            <a:r>
              <a:rPr lang="en-US" sz="1600" dirty="0"/>
              <a:t>      Main</a:t>
            </a:r>
          </a:p>
          <a:p>
            <a:r>
              <a:rPr lang="en-US" sz="1600" dirty="0"/>
              <a:t>     Theme</a:t>
            </a:r>
          </a:p>
        </p:txBody>
      </p:sp>
      <p:sp>
        <p:nvSpPr>
          <p:cNvPr id="90" name="TextBox 89"/>
          <p:cNvSpPr txBox="1"/>
          <p:nvPr/>
        </p:nvSpPr>
        <p:spPr>
          <a:xfrm>
            <a:off x="152400" y="5943600"/>
            <a:ext cx="914400" cy="584775"/>
          </a:xfrm>
          <a:prstGeom prst="rect">
            <a:avLst/>
          </a:prstGeom>
          <a:noFill/>
        </p:spPr>
        <p:txBody>
          <a:bodyPr wrap="square" rtlCol="0">
            <a:spAutoFit/>
          </a:bodyPr>
          <a:lstStyle/>
          <a:p>
            <a:r>
              <a:rPr lang="en-US" sz="1600" dirty="0"/>
              <a:t>     Key</a:t>
            </a:r>
          </a:p>
          <a:p>
            <a:r>
              <a:rPr lang="en-US" sz="1600" dirty="0"/>
              <a:t>   Verse</a:t>
            </a:r>
          </a:p>
        </p:txBody>
      </p:sp>
      <p:sp>
        <p:nvSpPr>
          <p:cNvPr id="97" name="TextBox 96"/>
          <p:cNvSpPr txBox="1"/>
          <p:nvPr/>
        </p:nvSpPr>
        <p:spPr>
          <a:xfrm>
            <a:off x="1905000" y="1524000"/>
            <a:ext cx="1801582" cy="830997"/>
          </a:xfrm>
          <a:prstGeom prst="rect">
            <a:avLst/>
          </a:prstGeom>
          <a:noFill/>
        </p:spPr>
        <p:txBody>
          <a:bodyPr wrap="square" rtlCol="0">
            <a:spAutoFit/>
          </a:bodyPr>
          <a:lstStyle/>
          <a:p>
            <a:r>
              <a:rPr lang="en-US" sz="1600" dirty="0">
                <a:latin typeface="Arial Black" pitchFamily="34" charset="0"/>
              </a:rPr>
              <a:t> …Announced</a:t>
            </a:r>
          </a:p>
          <a:p>
            <a:r>
              <a:rPr lang="en-US" sz="1600" dirty="0">
                <a:latin typeface="Arial Black" pitchFamily="34" charset="0"/>
              </a:rPr>
              <a:t>        and</a:t>
            </a:r>
          </a:p>
          <a:p>
            <a:r>
              <a:rPr lang="en-US" sz="1600" dirty="0">
                <a:latin typeface="Arial Black" pitchFamily="34" charset="0"/>
              </a:rPr>
              <a:t>   Appearing</a:t>
            </a:r>
          </a:p>
        </p:txBody>
      </p:sp>
      <p:cxnSp>
        <p:nvCxnSpPr>
          <p:cNvPr id="102" name="Straight Connector 101"/>
          <p:cNvCxnSpPr/>
          <p:nvPr/>
        </p:nvCxnSpPr>
        <p:spPr>
          <a:xfrm rot="5400000">
            <a:off x="4686300" y="4991100"/>
            <a:ext cx="685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134100" y="48387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447800" y="4267200"/>
            <a:ext cx="1447800" cy="369332"/>
          </a:xfrm>
          <a:prstGeom prst="rect">
            <a:avLst/>
          </a:prstGeom>
          <a:noFill/>
        </p:spPr>
        <p:txBody>
          <a:bodyPr wrap="square" rtlCol="0">
            <a:spAutoFit/>
          </a:bodyPr>
          <a:lstStyle/>
          <a:p>
            <a:r>
              <a:rPr lang="en-US" dirty="0"/>
              <a:t>        </a:t>
            </a:r>
            <a:r>
              <a:rPr lang="en-US" sz="1600" dirty="0"/>
              <a:t>Coming</a:t>
            </a:r>
          </a:p>
        </p:txBody>
      </p:sp>
      <p:sp>
        <p:nvSpPr>
          <p:cNvPr id="113" name="TextBox 112"/>
          <p:cNvSpPr txBox="1"/>
          <p:nvPr/>
        </p:nvSpPr>
        <p:spPr>
          <a:xfrm>
            <a:off x="4343400" y="4267200"/>
            <a:ext cx="1106393" cy="338554"/>
          </a:xfrm>
          <a:prstGeom prst="rect">
            <a:avLst/>
          </a:prstGeom>
          <a:noFill/>
        </p:spPr>
        <p:txBody>
          <a:bodyPr wrap="none" rtlCol="0">
            <a:spAutoFit/>
          </a:bodyPr>
          <a:lstStyle/>
          <a:p>
            <a:r>
              <a:rPr lang="en-US" sz="1600" dirty="0"/>
              <a:t>      Seeking</a:t>
            </a:r>
          </a:p>
        </p:txBody>
      </p:sp>
      <p:sp>
        <p:nvSpPr>
          <p:cNvPr id="121" name="TextBox 120"/>
          <p:cNvSpPr txBox="1"/>
          <p:nvPr/>
        </p:nvSpPr>
        <p:spPr>
          <a:xfrm>
            <a:off x="6934200" y="4267200"/>
            <a:ext cx="1005212" cy="338554"/>
          </a:xfrm>
          <a:prstGeom prst="rect">
            <a:avLst/>
          </a:prstGeom>
          <a:noFill/>
        </p:spPr>
        <p:txBody>
          <a:bodyPr wrap="none" rtlCol="0">
            <a:spAutoFit/>
          </a:bodyPr>
          <a:lstStyle/>
          <a:p>
            <a:r>
              <a:rPr lang="en-US" sz="1600" dirty="0"/>
              <a:t>      Saving</a:t>
            </a:r>
          </a:p>
        </p:txBody>
      </p:sp>
      <p:sp>
        <p:nvSpPr>
          <p:cNvPr id="124" name="TextBox 123"/>
          <p:cNvSpPr txBox="1"/>
          <p:nvPr/>
        </p:nvSpPr>
        <p:spPr>
          <a:xfrm>
            <a:off x="990600" y="4648200"/>
            <a:ext cx="2743200" cy="338554"/>
          </a:xfrm>
          <a:prstGeom prst="rect">
            <a:avLst/>
          </a:prstGeom>
          <a:noFill/>
        </p:spPr>
        <p:txBody>
          <a:bodyPr wrap="square" rtlCol="0">
            <a:spAutoFit/>
          </a:bodyPr>
          <a:lstStyle/>
          <a:p>
            <a:r>
              <a:rPr lang="en-US" sz="1600" dirty="0"/>
              <a:t> Bethlehem, Nazareth, Judea</a:t>
            </a:r>
          </a:p>
        </p:txBody>
      </p:sp>
      <p:sp>
        <p:nvSpPr>
          <p:cNvPr id="126" name="TextBox 125"/>
          <p:cNvSpPr txBox="1"/>
          <p:nvPr/>
        </p:nvSpPr>
        <p:spPr>
          <a:xfrm>
            <a:off x="3657600" y="4648200"/>
            <a:ext cx="3124200" cy="338554"/>
          </a:xfrm>
          <a:prstGeom prst="rect">
            <a:avLst/>
          </a:prstGeom>
          <a:noFill/>
        </p:spPr>
        <p:txBody>
          <a:bodyPr wrap="square" rtlCol="0">
            <a:spAutoFit/>
          </a:bodyPr>
          <a:lstStyle/>
          <a:p>
            <a:r>
              <a:rPr lang="en-US" sz="1600" dirty="0"/>
              <a:t>     Galilee                Judea and Perea</a:t>
            </a:r>
          </a:p>
        </p:txBody>
      </p:sp>
      <p:sp>
        <p:nvSpPr>
          <p:cNvPr id="127" name="TextBox 126"/>
          <p:cNvSpPr txBox="1"/>
          <p:nvPr/>
        </p:nvSpPr>
        <p:spPr>
          <a:xfrm>
            <a:off x="6934200" y="4648200"/>
            <a:ext cx="1175437" cy="338554"/>
          </a:xfrm>
          <a:prstGeom prst="rect">
            <a:avLst/>
          </a:prstGeom>
          <a:noFill/>
        </p:spPr>
        <p:txBody>
          <a:bodyPr wrap="square" rtlCol="0">
            <a:spAutoFit/>
          </a:bodyPr>
          <a:lstStyle/>
          <a:p>
            <a:r>
              <a:rPr lang="en-US" sz="1600" dirty="0"/>
              <a:t>   Jerusalem</a:t>
            </a:r>
          </a:p>
        </p:txBody>
      </p:sp>
      <p:sp>
        <p:nvSpPr>
          <p:cNvPr id="128" name="TextBox 127"/>
          <p:cNvSpPr txBox="1"/>
          <p:nvPr/>
        </p:nvSpPr>
        <p:spPr>
          <a:xfrm>
            <a:off x="1676400" y="5029200"/>
            <a:ext cx="1371600" cy="369332"/>
          </a:xfrm>
          <a:prstGeom prst="rect">
            <a:avLst/>
          </a:prstGeom>
          <a:noFill/>
        </p:spPr>
        <p:txBody>
          <a:bodyPr wrap="square" rtlCol="0">
            <a:spAutoFit/>
          </a:bodyPr>
          <a:lstStyle/>
          <a:p>
            <a:r>
              <a:rPr lang="en-US" dirty="0"/>
              <a:t>   30 years</a:t>
            </a:r>
          </a:p>
        </p:txBody>
      </p:sp>
      <p:sp>
        <p:nvSpPr>
          <p:cNvPr id="129" name="TextBox 128"/>
          <p:cNvSpPr txBox="1"/>
          <p:nvPr/>
        </p:nvSpPr>
        <p:spPr>
          <a:xfrm>
            <a:off x="3429000" y="5029200"/>
            <a:ext cx="1524000" cy="369332"/>
          </a:xfrm>
          <a:prstGeom prst="rect">
            <a:avLst/>
          </a:prstGeom>
          <a:noFill/>
        </p:spPr>
        <p:txBody>
          <a:bodyPr wrap="square" rtlCol="0">
            <a:spAutoFit/>
          </a:bodyPr>
          <a:lstStyle/>
          <a:p>
            <a:r>
              <a:rPr lang="en-US" dirty="0"/>
              <a:t>     1 ½  years</a:t>
            </a:r>
          </a:p>
        </p:txBody>
      </p:sp>
      <p:sp>
        <p:nvSpPr>
          <p:cNvPr id="141" name="TextBox 140"/>
          <p:cNvSpPr txBox="1"/>
          <p:nvPr/>
        </p:nvSpPr>
        <p:spPr>
          <a:xfrm>
            <a:off x="5257800" y="5029200"/>
            <a:ext cx="969817" cy="338554"/>
          </a:xfrm>
          <a:prstGeom prst="rect">
            <a:avLst/>
          </a:prstGeom>
          <a:noFill/>
        </p:spPr>
        <p:txBody>
          <a:bodyPr wrap="none" rtlCol="0">
            <a:spAutoFit/>
          </a:bodyPr>
          <a:lstStyle/>
          <a:p>
            <a:r>
              <a:rPr lang="en-US" sz="1600" dirty="0"/>
              <a:t>6 months</a:t>
            </a:r>
          </a:p>
        </p:txBody>
      </p:sp>
      <p:sp>
        <p:nvSpPr>
          <p:cNvPr id="142" name="TextBox 141"/>
          <p:cNvSpPr txBox="1"/>
          <p:nvPr/>
        </p:nvSpPr>
        <p:spPr>
          <a:xfrm>
            <a:off x="6629400" y="5029200"/>
            <a:ext cx="914400" cy="338554"/>
          </a:xfrm>
          <a:prstGeom prst="rect">
            <a:avLst/>
          </a:prstGeom>
          <a:noFill/>
        </p:spPr>
        <p:txBody>
          <a:bodyPr wrap="square" rtlCol="0">
            <a:spAutoFit/>
          </a:bodyPr>
          <a:lstStyle/>
          <a:p>
            <a:r>
              <a:rPr lang="en-US" sz="1600" dirty="0"/>
              <a:t>  8 days</a:t>
            </a:r>
          </a:p>
        </p:txBody>
      </p:sp>
      <p:cxnSp>
        <p:nvCxnSpPr>
          <p:cNvPr id="143" name="Straight Connector 142"/>
          <p:cNvCxnSpPr/>
          <p:nvPr/>
        </p:nvCxnSpPr>
        <p:spPr>
          <a:xfrm rot="5400000">
            <a:off x="7391400" y="5181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620000" y="5029200"/>
            <a:ext cx="812145" cy="338554"/>
          </a:xfrm>
          <a:prstGeom prst="rect">
            <a:avLst/>
          </a:prstGeom>
          <a:noFill/>
        </p:spPr>
        <p:txBody>
          <a:bodyPr wrap="none" rtlCol="0">
            <a:spAutoFit/>
          </a:bodyPr>
          <a:lstStyle/>
          <a:p>
            <a:r>
              <a:rPr lang="en-US" sz="1600" dirty="0"/>
              <a:t>40 days</a:t>
            </a:r>
          </a:p>
        </p:txBody>
      </p:sp>
      <p:sp>
        <p:nvSpPr>
          <p:cNvPr id="150" name="TextBox 149"/>
          <p:cNvSpPr txBox="1"/>
          <p:nvPr/>
        </p:nvSpPr>
        <p:spPr>
          <a:xfrm>
            <a:off x="1066800" y="5334000"/>
            <a:ext cx="8065126" cy="584775"/>
          </a:xfrm>
          <a:prstGeom prst="rect">
            <a:avLst/>
          </a:prstGeom>
          <a:noFill/>
        </p:spPr>
        <p:txBody>
          <a:bodyPr wrap="square" rtlCol="0">
            <a:spAutoFit/>
          </a:bodyPr>
          <a:lstStyle/>
          <a:p>
            <a:r>
              <a:rPr lang="en-US" sz="1600" dirty="0"/>
              <a:t>         Jesus is the ideal man who  comes to save all humankind-Jew and Gentile alike </a:t>
            </a:r>
          </a:p>
          <a:p>
            <a:r>
              <a:rPr lang="en-US" sz="1600" dirty="0"/>
              <a:t>                                      2:52; 7:11-15; 10:25-37; 17:11-19; 19:1-10; 22:51</a:t>
            </a:r>
          </a:p>
        </p:txBody>
      </p:sp>
      <p:sp>
        <p:nvSpPr>
          <p:cNvPr id="151" name="TextBox 150"/>
          <p:cNvSpPr txBox="1"/>
          <p:nvPr/>
        </p:nvSpPr>
        <p:spPr>
          <a:xfrm>
            <a:off x="1219200" y="6019800"/>
            <a:ext cx="7465247" cy="369332"/>
          </a:xfrm>
          <a:prstGeom prst="rect">
            <a:avLst/>
          </a:prstGeom>
          <a:noFill/>
        </p:spPr>
        <p:txBody>
          <a:bodyPr wrap="square" rtlCol="0">
            <a:spAutoFit/>
          </a:bodyPr>
          <a:lstStyle/>
          <a:p>
            <a:r>
              <a:rPr lang="en-US" dirty="0"/>
              <a:t>  "For the Son of Man has come to seek and save that which is lost.” (19:10) </a:t>
            </a:r>
          </a:p>
        </p:txBody>
      </p:sp>
      <p:sp>
        <p:nvSpPr>
          <p:cNvPr id="152" name="TextBox 151"/>
          <p:cNvSpPr txBox="1"/>
          <p:nvPr/>
        </p:nvSpPr>
        <p:spPr>
          <a:xfrm>
            <a:off x="3657600" y="1524000"/>
            <a:ext cx="1668853" cy="830997"/>
          </a:xfrm>
          <a:prstGeom prst="rect">
            <a:avLst/>
          </a:prstGeom>
          <a:noFill/>
        </p:spPr>
        <p:txBody>
          <a:bodyPr wrap="square" rtlCol="0">
            <a:spAutoFit/>
          </a:bodyPr>
          <a:lstStyle/>
          <a:p>
            <a:r>
              <a:rPr lang="en-US" sz="1600" dirty="0">
                <a:latin typeface="Arial Black" pitchFamily="34" charset="0"/>
              </a:rPr>
              <a:t>…Ministering</a:t>
            </a:r>
          </a:p>
          <a:p>
            <a:r>
              <a:rPr lang="en-US" sz="1600" dirty="0">
                <a:latin typeface="Arial Black" pitchFamily="34" charset="0"/>
              </a:rPr>
              <a:t>       and </a:t>
            </a:r>
          </a:p>
          <a:p>
            <a:r>
              <a:rPr lang="en-US" sz="1600" dirty="0">
                <a:latin typeface="Arial Black" pitchFamily="34" charset="0"/>
              </a:rPr>
              <a:t>    Serving</a:t>
            </a:r>
          </a:p>
        </p:txBody>
      </p:sp>
      <p:sp>
        <p:nvSpPr>
          <p:cNvPr id="153" name="TextBox 152"/>
          <p:cNvSpPr txBox="1"/>
          <p:nvPr/>
        </p:nvSpPr>
        <p:spPr>
          <a:xfrm>
            <a:off x="5257800" y="1524000"/>
            <a:ext cx="1981200" cy="830997"/>
          </a:xfrm>
          <a:prstGeom prst="rect">
            <a:avLst/>
          </a:prstGeom>
          <a:noFill/>
        </p:spPr>
        <p:txBody>
          <a:bodyPr wrap="square" rtlCol="0">
            <a:spAutoFit/>
          </a:bodyPr>
          <a:lstStyle/>
          <a:p>
            <a:r>
              <a:rPr lang="en-US" sz="1600" dirty="0">
                <a:latin typeface="Arial Black" pitchFamily="34" charset="0"/>
              </a:rPr>
              <a:t>…Instructing</a:t>
            </a:r>
          </a:p>
          <a:p>
            <a:r>
              <a:rPr lang="en-US" sz="1600" dirty="0">
                <a:latin typeface="Arial Black" pitchFamily="34" charset="0"/>
              </a:rPr>
              <a:t>        and</a:t>
            </a:r>
          </a:p>
          <a:p>
            <a:r>
              <a:rPr lang="en-US" sz="1600" dirty="0">
                <a:latin typeface="Arial Black" pitchFamily="34" charset="0"/>
              </a:rPr>
              <a:t>  Submitting</a:t>
            </a:r>
          </a:p>
        </p:txBody>
      </p:sp>
      <p:sp>
        <p:nvSpPr>
          <p:cNvPr id="154" name="TextBox 153"/>
          <p:cNvSpPr txBox="1"/>
          <p:nvPr/>
        </p:nvSpPr>
        <p:spPr>
          <a:xfrm>
            <a:off x="6858000" y="1524000"/>
            <a:ext cx="2154627" cy="830997"/>
          </a:xfrm>
          <a:prstGeom prst="rect">
            <a:avLst/>
          </a:prstGeom>
          <a:noFill/>
        </p:spPr>
        <p:txBody>
          <a:bodyPr wrap="square" rtlCol="0">
            <a:spAutoFit/>
          </a:bodyPr>
          <a:lstStyle/>
          <a:p>
            <a:r>
              <a:rPr lang="en-US" sz="1600" dirty="0">
                <a:latin typeface="Arial Black" pitchFamily="34" charset="0"/>
              </a:rPr>
              <a:t> …Resurrected</a:t>
            </a:r>
          </a:p>
          <a:p>
            <a:r>
              <a:rPr lang="en-US" sz="1600" dirty="0">
                <a:latin typeface="Arial Black" pitchFamily="34" charset="0"/>
              </a:rPr>
              <a:t>          and</a:t>
            </a:r>
          </a:p>
          <a:p>
            <a:r>
              <a:rPr lang="en-US" sz="1600" dirty="0">
                <a:latin typeface="Arial Black" pitchFamily="34" charset="0"/>
              </a:rPr>
              <a:t>Commissioning</a:t>
            </a:r>
          </a:p>
        </p:txBody>
      </p:sp>
      <p:sp>
        <p:nvSpPr>
          <p:cNvPr id="156" name="TextBox 155"/>
          <p:cNvSpPr txBox="1"/>
          <p:nvPr/>
        </p:nvSpPr>
        <p:spPr>
          <a:xfrm>
            <a:off x="1828800" y="2286000"/>
            <a:ext cx="2132583" cy="1077218"/>
          </a:xfrm>
          <a:prstGeom prst="rect">
            <a:avLst/>
          </a:prstGeom>
          <a:noFill/>
        </p:spPr>
        <p:txBody>
          <a:bodyPr wrap="square" rtlCol="0">
            <a:spAutoFit/>
          </a:bodyPr>
          <a:lstStyle/>
          <a:p>
            <a:endParaRPr lang="en-US" sz="1600" dirty="0"/>
          </a:p>
          <a:p>
            <a:r>
              <a:rPr lang="en-US" sz="1600" i="1" dirty="0"/>
              <a:t>“Jesus the Nazarene</a:t>
            </a:r>
          </a:p>
          <a:p>
            <a:r>
              <a:rPr lang="en-US" sz="1600" i="1" dirty="0"/>
              <a:t>     …a prophet…” </a:t>
            </a:r>
          </a:p>
          <a:p>
            <a:r>
              <a:rPr lang="en-US" sz="1600" i="1" dirty="0"/>
              <a:t>  </a:t>
            </a:r>
            <a:endParaRPr lang="en-US" sz="1600" dirty="0"/>
          </a:p>
        </p:txBody>
      </p:sp>
      <p:sp>
        <p:nvSpPr>
          <p:cNvPr id="157" name="TextBox 156"/>
          <p:cNvSpPr txBox="1"/>
          <p:nvPr/>
        </p:nvSpPr>
        <p:spPr>
          <a:xfrm>
            <a:off x="3657600" y="2590800"/>
            <a:ext cx="1524000" cy="584775"/>
          </a:xfrm>
          <a:prstGeom prst="rect">
            <a:avLst/>
          </a:prstGeom>
          <a:noFill/>
        </p:spPr>
        <p:txBody>
          <a:bodyPr wrap="square" rtlCol="0">
            <a:spAutoFit/>
          </a:bodyPr>
          <a:lstStyle/>
          <a:p>
            <a:r>
              <a:rPr lang="en-US" sz="1600" i="1" dirty="0"/>
              <a:t>     “Mighty in</a:t>
            </a:r>
          </a:p>
          <a:p>
            <a:r>
              <a:rPr lang="en-US" sz="1600" i="1" dirty="0"/>
              <a:t>         Deed…”</a:t>
            </a:r>
          </a:p>
        </p:txBody>
      </p:sp>
      <p:sp>
        <p:nvSpPr>
          <p:cNvPr id="158" name="TextBox 157"/>
          <p:cNvSpPr txBox="1"/>
          <p:nvPr/>
        </p:nvSpPr>
        <p:spPr>
          <a:xfrm>
            <a:off x="5257800" y="2580382"/>
            <a:ext cx="1748453" cy="1077218"/>
          </a:xfrm>
          <a:prstGeom prst="rect">
            <a:avLst/>
          </a:prstGeom>
          <a:noFill/>
        </p:spPr>
        <p:txBody>
          <a:bodyPr wrap="square" rtlCol="0">
            <a:spAutoFit/>
          </a:bodyPr>
          <a:lstStyle/>
          <a:p>
            <a:r>
              <a:rPr lang="en-US" sz="1600" i="1" dirty="0"/>
              <a:t>“and word…in</a:t>
            </a:r>
          </a:p>
          <a:p>
            <a:r>
              <a:rPr lang="en-US" sz="1600" i="1" dirty="0"/>
              <a:t>the sight of God</a:t>
            </a:r>
          </a:p>
          <a:p>
            <a:r>
              <a:rPr lang="en-US" sz="1600" i="1" dirty="0"/>
              <a:t>and all the </a:t>
            </a:r>
          </a:p>
          <a:p>
            <a:r>
              <a:rPr lang="en-US" sz="1600" i="1" dirty="0"/>
              <a:t>people.” (24:19)</a:t>
            </a:r>
          </a:p>
        </p:txBody>
      </p:sp>
      <p:sp>
        <p:nvSpPr>
          <p:cNvPr id="4" name="TextBox 3">
            <a:extLst>
              <a:ext uri="{FF2B5EF4-FFF2-40B4-BE49-F238E27FC236}">
                <a16:creationId xmlns:a16="http://schemas.microsoft.com/office/drawing/2014/main" id="{05E20F4E-2E3D-7643-9AC4-74D986103934}"/>
              </a:ext>
            </a:extLst>
          </p:cNvPr>
          <p:cNvSpPr txBox="1"/>
          <p:nvPr/>
        </p:nvSpPr>
        <p:spPr>
          <a:xfrm>
            <a:off x="1524000" y="490418"/>
            <a:ext cx="1757019" cy="646331"/>
          </a:xfrm>
          <a:prstGeom prst="rect">
            <a:avLst/>
          </a:prstGeom>
          <a:solidFill>
            <a:schemeClr val="accent1"/>
          </a:solidFill>
        </p:spPr>
        <p:txBody>
          <a:bodyPr wrap="none" rtlCol="0">
            <a:spAutoFit/>
          </a:bodyPr>
          <a:lstStyle/>
          <a:p>
            <a:r>
              <a:rPr lang="en-US" b="1" dirty="0"/>
              <a:t>Circa 58-62 A.D</a:t>
            </a:r>
            <a:r>
              <a:rPr lang="en-US" dirty="0"/>
              <a:t>.</a:t>
            </a:r>
          </a:p>
          <a:p>
            <a:pPr algn="ctr"/>
            <a:r>
              <a:rPr lang="en-US" b="1" dirty="0"/>
              <a:t>Third Gospel</a:t>
            </a:r>
          </a:p>
        </p:txBody>
      </p:sp>
      <p:sp>
        <p:nvSpPr>
          <p:cNvPr id="6" name="TextBox 5">
            <a:extLst>
              <a:ext uri="{FF2B5EF4-FFF2-40B4-BE49-F238E27FC236}">
                <a16:creationId xmlns:a16="http://schemas.microsoft.com/office/drawing/2014/main" id="{56177574-84FA-0B4A-A9DA-71C093F7E5B7}"/>
              </a:ext>
            </a:extLst>
          </p:cNvPr>
          <p:cNvSpPr txBox="1"/>
          <p:nvPr/>
        </p:nvSpPr>
        <p:spPr>
          <a:xfrm>
            <a:off x="-18809" y="1636776"/>
            <a:ext cx="1350816" cy="2308324"/>
          </a:xfrm>
          <a:prstGeom prst="rect">
            <a:avLst/>
          </a:prstGeom>
          <a:noFill/>
        </p:spPr>
        <p:txBody>
          <a:bodyPr wrap="square" rtlCol="0">
            <a:spAutoFit/>
          </a:bodyPr>
          <a:lstStyle/>
          <a:p>
            <a:r>
              <a:rPr lang="en-US" dirty="0"/>
              <a:t>“And Jesus grew in wisdom and stature, and in favor with God and man” (2:52)</a:t>
            </a:r>
          </a:p>
        </p:txBody>
      </p:sp>
      <p:sp>
        <p:nvSpPr>
          <p:cNvPr id="7" name="TextBox 6">
            <a:extLst>
              <a:ext uri="{FF2B5EF4-FFF2-40B4-BE49-F238E27FC236}">
                <a16:creationId xmlns:a16="http://schemas.microsoft.com/office/drawing/2014/main" id="{E8113882-CDAA-9F44-B6E3-E412D9F234A6}"/>
              </a:ext>
            </a:extLst>
          </p:cNvPr>
          <p:cNvSpPr txBox="1"/>
          <p:nvPr/>
        </p:nvSpPr>
        <p:spPr>
          <a:xfrm>
            <a:off x="6147266" y="432882"/>
            <a:ext cx="2186817" cy="646331"/>
          </a:xfrm>
          <a:prstGeom prst="rect">
            <a:avLst/>
          </a:prstGeom>
          <a:solidFill>
            <a:schemeClr val="accent1"/>
          </a:solidFill>
        </p:spPr>
        <p:txBody>
          <a:bodyPr wrap="none" rtlCol="0">
            <a:spAutoFit/>
          </a:bodyPr>
          <a:lstStyle/>
          <a:p>
            <a:pPr algn="ctr"/>
            <a:r>
              <a:rPr lang="en-US" dirty="0"/>
              <a:t>“</a:t>
            </a:r>
            <a:r>
              <a:rPr lang="en-US" b="1" dirty="0"/>
              <a:t>Beloved Physician”</a:t>
            </a:r>
          </a:p>
          <a:p>
            <a:pPr algn="ctr"/>
            <a:r>
              <a:rPr lang="en-US" b="1" dirty="0"/>
              <a:t>Col. 4:14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1248156" lvl="2" indent="-571500">
              <a:buFont typeface="+mj-lt"/>
              <a:buAutoNum type="arabicPeriod" startAt="8"/>
            </a:pPr>
            <a:endParaRPr lang="en-US" sz="2000" i="1" dirty="0"/>
          </a:p>
          <a:p>
            <a:pPr marL="1677924" lvl="4" indent="-571500">
              <a:buFont typeface="+mj-lt"/>
              <a:buAutoNum type="arabicPeriod" startAt="7"/>
            </a:pPr>
            <a:r>
              <a:rPr lang="en-US" dirty="0"/>
              <a:t>Lk. 5:27-39: Matthew, a tax collector, is called to be an apostle </a:t>
            </a:r>
            <a:r>
              <a:rPr lang="en-US" i="1" dirty="0"/>
              <a:t>(Mt. 9:9-17; Mk. 2:13-22).  </a:t>
            </a:r>
          </a:p>
          <a:p>
            <a:pPr marL="982980" lvl="1" indent="-571500">
              <a:buFont typeface="+mj-lt"/>
              <a:buAutoNum type="romanUcPeriod" startAt="4"/>
            </a:pPr>
            <a:r>
              <a:rPr lang="en-US" sz="2000" b="1" dirty="0"/>
              <a:t>SECOND YEAR OF HIS PUBLIC MINISTRY</a:t>
            </a:r>
          </a:p>
          <a:p>
            <a:pPr marL="1248156" lvl="2" indent="-571500">
              <a:buFont typeface="+mj-lt"/>
              <a:buAutoNum type="alphaUcPeriod"/>
            </a:pPr>
            <a:r>
              <a:rPr lang="en-US" sz="2000" dirty="0"/>
              <a:t>At the second Passover, Jesus goes to Jerusalem for the feast</a:t>
            </a:r>
          </a:p>
          <a:p>
            <a:pPr marL="1467612" lvl="3" indent="-571500">
              <a:buFont typeface="+mj-lt"/>
              <a:buAutoNum type="arabicPeriod"/>
            </a:pPr>
            <a:r>
              <a:rPr lang="en-US" i="1" dirty="0"/>
              <a:t>He heals an invalid at pool of Bethsaida on the sabbath (Jn. 5:5:1-47)</a:t>
            </a:r>
          </a:p>
          <a:p>
            <a:pPr marL="1467612" lvl="3" indent="-571500">
              <a:buFont typeface="+mj-lt"/>
              <a:buAutoNum type="arabicPeriod"/>
            </a:pPr>
            <a:r>
              <a:rPr lang="en-US" dirty="0"/>
              <a:t>Lk. 6:12-16: He goes up a mountainside and appoints twelve apostles  </a:t>
            </a:r>
            <a:r>
              <a:rPr lang="en-US" i="1" dirty="0"/>
              <a:t>(Mt. 12:15-21; Mk. 3:13-29). </a:t>
            </a:r>
          </a:p>
          <a:p>
            <a:pPr marL="1467612" lvl="3" indent="-571500">
              <a:buFont typeface="+mj-lt"/>
              <a:buAutoNum type="arabicPeriod"/>
            </a:pPr>
            <a:r>
              <a:rPr lang="en-US" dirty="0"/>
              <a:t>Lk. 6:17-49: Jesus preaches the sermon on the mount </a:t>
            </a:r>
            <a:r>
              <a:rPr lang="en-US" i="1" dirty="0"/>
              <a:t>(Mt. 5:6-7).  </a:t>
            </a:r>
          </a:p>
          <a:p>
            <a:pPr marL="1248156" lvl="2" indent="-571500">
              <a:buFont typeface="+mj-lt"/>
              <a:buAutoNum type="alphaUcPeriod"/>
            </a:pPr>
            <a:r>
              <a:rPr lang="en-US" sz="2000" dirty="0"/>
              <a:t>His fame increases as he works many miracles</a:t>
            </a:r>
          </a:p>
          <a:p>
            <a:pPr marL="1467612" lvl="3" indent="-571500">
              <a:buFont typeface="+mj-lt"/>
              <a:buAutoNum type="arabicPeriod"/>
            </a:pPr>
            <a:r>
              <a:rPr lang="en-US" dirty="0"/>
              <a:t>Lk. 7:1-10: He heals the servant of the Centurion </a:t>
            </a:r>
            <a:r>
              <a:rPr lang="en-US" i="1" dirty="0"/>
              <a:t>(Mt. 8:5-13)</a:t>
            </a:r>
          </a:p>
          <a:p>
            <a:pPr marL="1467612" lvl="3" indent="-571500">
              <a:buFont typeface="+mj-lt"/>
              <a:buAutoNum type="arabicPeriod"/>
            </a:pPr>
            <a:r>
              <a:rPr lang="en-US" i="1" dirty="0"/>
              <a:t>He heals Peter’s mother-in-law and others (Mt. 8:14-19)</a:t>
            </a:r>
          </a:p>
          <a:p>
            <a:pPr marL="1467612" lvl="3" indent="-571500">
              <a:buFont typeface="+mj-lt"/>
              <a:buAutoNum type="arabicPeriod"/>
            </a:pPr>
            <a:r>
              <a:rPr lang="en-US" dirty="0"/>
              <a:t>Lk. 7:11-17: He raises the widow’s son from the dead.</a:t>
            </a:r>
          </a:p>
          <a:p>
            <a:pPr marL="1467612" lvl="3" indent="-571500">
              <a:buFont typeface="+mj-lt"/>
              <a:buAutoNum type="arabicPeriod"/>
            </a:pPr>
            <a:r>
              <a:rPr lang="en-US" dirty="0"/>
              <a:t>Lk. 7:18-35: John sends disciples to acquire about Jesus </a:t>
            </a:r>
            <a:r>
              <a:rPr lang="en-US" i="1" dirty="0"/>
              <a:t>(Mt. 11:1-29).  </a:t>
            </a:r>
          </a:p>
          <a:p>
            <a:pPr marL="1467612" lvl="3" indent="-571500">
              <a:buFont typeface="+mj-lt"/>
              <a:buAutoNum type="arabicPeriod"/>
            </a:pPr>
            <a:r>
              <a:rPr lang="en-US" i="1" dirty="0"/>
              <a:t>Woes are pronounced on Chorazin and Bethsaida (Mt. 12:22-37; Mk. 3:20-30).  </a:t>
            </a:r>
          </a:p>
          <a:p>
            <a:pPr marL="1467612" lvl="3" indent="-571500">
              <a:buFont typeface="+mj-lt"/>
              <a:buAutoNum type="arabicPeriod"/>
            </a:pPr>
            <a:r>
              <a:rPr lang="en-US" dirty="0"/>
              <a:t>Lk. 7:36-50: His feet anointed by sinful woman.</a:t>
            </a:r>
          </a:p>
          <a:p>
            <a:pPr marL="1467612" lvl="3" indent="-571500">
              <a:buFont typeface="+mj-lt"/>
              <a:buAutoNum type="arabicPeriod"/>
            </a:pPr>
            <a:r>
              <a:rPr lang="en-US" dirty="0"/>
              <a:t>Lk. 8:1-3: He tours Galilee preaching the kingdom of God.</a:t>
            </a:r>
          </a:p>
          <a:p>
            <a:pPr marL="1467612" lvl="3" indent="-571500">
              <a:buFont typeface="+mj-lt"/>
              <a:buAutoNum type="arabicPeriod"/>
            </a:pPr>
            <a:endParaRPr lang="en-US" dirty="0"/>
          </a:p>
        </p:txBody>
      </p:sp>
    </p:spTree>
    <p:extLst>
      <p:ext uri="{BB962C8B-B14F-4D97-AF65-F5344CB8AC3E}">
        <p14:creationId xmlns:p14="http://schemas.microsoft.com/office/powerpoint/2010/main" val="22888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1248156" lvl="2" indent="-571500">
              <a:buFont typeface="+mj-lt"/>
              <a:buAutoNum type="arabicPeriod" startAt="8"/>
            </a:pPr>
            <a:endParaRPr lang="en-US" sz="2000" i="1" dirty="0"/>
          </a:p>
          <a:p>
            <a:pPr marL="1467612" lvl="3" indent="-571500">
              <a:buFont typeface="+mj-lt"/>
              <a:buAutoNum type="arabicPeriod" startAt="8"/>
            </a:pPr>
            <a:r>
              <a:rPr lang="en-US" i="1" dirty="0"/>
              <a:t>He is accused of working by the power of Beelzebub (Mt. 1:22-37; Mk. 3:20-30).  </a:t>
            </a:r>
          </a:p>
          <a:p>
            <a:pPr marL="1467612" lvl="3" indent="-571500">
              <a:buFont typeface="+mj-lt"/>
              <a:buAutoNum type="arabicPeriod" startAt="8"/>
            </a:pPr>
            <a:r>
              <a:rPr lang="en-US" i="1" dirty="0"/>
              <a:t>He refuses the Pharisees who requested Him to give another sign (Mt. 12:38-45).  </a:t>
            </a:r>
          </a:p>
          <a:p>
            <a:pPr marL="1248156" lvl="2" indent="-571500">
              <a:buFont typeface="+mj-lt"/>
              <a:buAutoNum type="alphaUcPeriod" startAt="3"/>
            </a:pPr>
            <a:r>
              <a:rPr lang="en-US" sz="2000" dirty="0"/>
              <a:t>He teaches by parables and works many amazing miracles </a:t>
            </a:r>
          </a:p>
          <a:p>
            <a:pPr marL="1467612" lvl="3" indent="-571500">
              <a:buFont typeface="+mj-lt"/>
              <a:buAutoNum type="arabicPeriod"/>
            </a:pPr>
            <a:r>
              <a:rPr lang="en-US" dirty="0"/>
              <a:t>Lk. 8:14-16: Jesus teaches the parable of the sower </a:t>
            </a:r>
            <a:r>
              <a:rPr lang="en-US" i="1" dirty="0"/>
              <a:t>(Mt. 13:1-23; Mk. 4:1-25).</a:t>
            </a:r>
          </a:p>
          <a:p>
            <a:pPr marL="1467612" lvl="3" indent="-571500">
              <a:buFont typeface="+mj-lt"/>
              <a:buAutoNum type="arabicPeriod"/>
            </a:pPr>
            <a:r>
              <a:rPr lang="en-US" i="1" dirty="0"/>
              <a:t>He teaches several parables: Growing seed (Mk. 4:26-29); Tares (Mt. 13:24-30, 36-43; Mustard Seed (Mt. 13:31-32; Mk. 4:30-32); Leaven (Mt. 13:33-34); Hidden Treasure (Mt. 13:44); Pearl of Great Price ( Mt. 13:45-46); The Net (Mt. 13:47-50); New and Old Treasures (Mt. 13:51-53).  </a:t>
            </a:r>
          </a:p>
          <a:p>
            <a:pPr marL="1467612" lvl="3" indent="-571500">
              <a:buFont typeface="+mj-lt"/>
              <a:buAutoNum type="arabicPeriod"/>
            </a:pPr>
            <a:r>
              <a:rPr lang="en-US" dirty="0"/>
              <a:t>Lk. 8:19-21: His mother and brothers are those who hear Him </a:t>
            </a:r>
            <a:r>
              <a:rPr lang="en-US" i="1" dirty="0"/>
              <a:t>(Mt. 12:46-50; Mk. 3:31-35).</a:t>
            </a:r>
          </a:p>
          <a:p>
            <a:pPr marL="1467612" lvl="3" indent="-571500">
              <a:buFont typeface="+mj-lt"/>
              <a:buAutoNum type="arabicPeriod"/>
            </a:pPr>
            <a:r>
              <a:rPr lang="en-US" dirty="0"/>
              <a:t>Lk. 8:22-25: he stills the storm on the sea of Galilee </a:t>
            </a:r>
            <a:r>
              <a:rPr lang="en-US" i="1" dirty="0"/>
              <a:t>(Mt. 8:18-27; Mk. 3:31-35). </a:t>
            </a:r>
          </a:p>
          <a:p>
            <a:pPr marL="1467612" lvl="3" indent="-571500">
              <a:buFont typeface="+mj-lt"/>
              <a:buAutoNum type="arabicPeriod"/>
            </a:pPr>
            <a:r>
              <a:rPr lang="en-US" dirty="0"/>
              <a:t>Lk. 8:26-40: Demons of Gadarene man are cast into sea </a:t>
            </a:r>
            <a:r>
              <a:rPr lang="en-US" i="1" dirty="0"/>
              <a:t>(Mt. 3:26-34; Mk. 5:21-24, 35-43).</a:t>
            </a:r>
          </a:p>
          <a:p>
            <a:pPr marL="1467612" lvl="3" indent="-571500">
              <a:buFont typeface="+mj-lt"/>
              <a:buAutoNum type="arabicPeriod"/>
            </a:pPr>
            <a:r>
              <a:rPr lang="en-US" dirty="0"/>
              <a:t>Lk. 8:41-42, 49-56: Daughter of Jairus is raised from dead </a:t>
            </a:r>
            <a:r>
              <a:rPr lang="en-US" i="1" dirty="0"/>
              <a:t>(Mt. 9:18-19, 23-26; Mk. 5:21-24, 35-43). </a:t>
            </a:r>
            <a:endParaRPr lang="en-US" dirty="0"/>
          </a:p>
          <a:p>
            <a:pPr marL="1467612" lvl="3" indent="-571500">
              <a:buFont typeface="+mj-lt"/>
              <a:buAutoNum type="arabicPeriod"/>
            </a:pPr>
            <a:endParaRPr lang="en-US" dirty="0"/>
          </a:p>
          <a:p>
            <a:pPr marL="1677924" lvl="4" indent="-571500">
              <a:buFont typeface="+mj-lt"/>
              <a:buAutoNum type="arabicPeriod" startAt="8"/>
            </a:pPr>
            <a:endParaRPr lang="en-US" dirty="0"/>
          </a:p>
          <a:p>
            <a:pPr marL="1677924" lvl="4" indent="-571500">
              <a:buFont typeface="+mj-lt"/>
              <a:buAutoNum type="arabicPeriod" startAt="8"/>
            </a:pPr>
            <a:endParaRPr lang="en-US" dirty="0"/>
          </a:p>
        </p:txBody>
      </p:sp>
    </p:spTree>
    <p:extLst>
      <p:ext uri="{BB962C8B-B14F-4D97-AF65-F5344CB8AC3E}">
        <p14:creationId xmlns:p14="http://schemas.microsoft.com/office/powerpoint/2010/main" val="154644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896112" lvl="3" indent="0">
              <a:buNone/>
            </a:pPr>
            <a:endParaRPr lang="en-US" dirty="0"/>
          </a:p>
          <a:p>
            <a:pPr marL="1677924" lvl="4" indent="-571500">
              <a:buFont typeface="+mj-lt"/>
              <a:buAutoNum type="arabicPeriod" startAt="7"/>
            </a:pPr>
            <a:r>
              <a:rPr lang="en-US" dirty="0"/>
              <a:t>Lk. 8:43-48: He heals woman who has issue of blood </a:t>
            </a:r>
            <a:r>
              <a:rPr lang="en-US" i="1" dirty="0"/>
              <a:t>(Mt. 9:20-22; Mk. 5:25-34).</a:t>
            </a:r>
          </a:p>
          <a:p>
            <a:pPr marL="1677924" lvl="4" indent="-571500">
              <a:buFont typeface="+mj-lt"/>
              <a:buAutoNum type="arabicPeriod" startAt="7"/>
            </a:pPr>
            <a:r>
              <a:rPr lang="en-US" i="1" dirty="0"/>
              <a:t>Jesus heals two blind men, a demon possessed man, and every disease and sickness (Mt. 9:27-38).  </a:t>
            </a:r>
          </a:p>
          <a:p>
            <a:pPr marL="1677924" lvl="4" indent="-571500">
              <a:buFont typeface="+mj-lt"/>
              <a:buAutoNum type="arabicPeriod" startAt="7"/>
            </a:pPr>
            <a:r>
              <a:rPr lang="en-US" i="1" dirty="0"/>
              <a:t>He makes a final visit to unbelieving Nazareth (Mt. 13:54-58; Mk. 6:1-4).  </a:t>
            </a:r>
          </a:p>
          <a:p>
            <a:pPr marL="982980" lvl="1" indent="-571500">
              <a:buFont typeface="+mj-lt"/>
              <a:buAutoNum type="romanUcPeriod" startAt="5"/>
            </a:pPr>
            <a:r>
              <a:rPr lang="en-US" sz="2000" b="1" dirty="0"/>
              <a:t>THIRD YEAR OF HIS PUBLIC MINISTRY </a:t>
            </a:r>
          </a:p>
          <a:p>
            <a:pPr marL="1467612" lvl="3" indent="-571500">
              <a:buFont typeface="+mj-lt"/>
              <a:buAutoNum type="alphaUcPeriod"/>
            </a:pPr>
            <a:r>
              <a:rPr lang="en-US" dirty="0"/>
              <a:t>As the third Passover drew near Jesus remains in Galilee</a:t>
            </a:r>
          </a:p>
          <a:p>
            <a:pPr marL="1677924" lvl="4" indent="-571500">
              <a:buFont typeface="+mj-lt"/>
              <a:buAutoNum type="arabicPeriod"/>
            </a:pPr>
            <a:r>
              <a:rPr lang="en-US" dirty="0"/>
              <a:t>Lk. 9:1-6: He sends apostles out to preach the kingdom of God </a:t>
            </a:r>
            <a:r>
              <a:rPr lang="en-US" i="1" dirty="0"/>
              <a:t>(Mt. 10:1-42; Mk. 6:7-13).</a:t>
            </a:r>
          </a:p>
          <a:p>
            <a:pPr marL="1677924" lvl="4" indent="-571500">
              <a:buFont typeface="+mj-lt"/>
              <a:buAutoNum type="arabicPeriod"/>
            </a:pPr>
            <a:r>
              <a:rPr lang="en-US" dirty="0"/>
              <a:t>Lk. 9:7-9: Herod is mistaken about the identity of Jesus </a:t>
            </a:r>
            <a:r>
              <a:rPr lang="en-US" i="1" dirty="0"/>
              <a:t>(Mt. 10:1-42; Mk. 6:7-13).</a:t>
            </a:r>
          </a:p>
          <a:p>
            <a:pPr marL="1677924" lvl="4" indent="-571500">
              <a:buFont typeface="+mj-lt"/>
              <a:buAutoNum type="arabicPeriod"/>
            </a:pPr>
            <a:r>
              <a:rPr lang="en-US" dirty="0"/>
              <a:t>Lk. 9:10-17: He feeds 5000 men with five loaves and two fishes </a:t>
            </a:r>
            <a:r>
              <a:rPr lang="en-US" i="1" dirty="0"/>
              <a:t>(Mt. 14:31-21; Mk. 6:30-44; Jn. 6:1-13).</a:t>
            </a:r>
          </a:p>
          <a:p>
            <a:pPr marL="1677924" lvl="4" indent="-571500">
              <a:buFont typeface="+mj-lt"/>
              <a:buAutoNum type="arabicPeriod"/>
            </a:pPr>
            <a:r>
              <a:rPr lang="en-US" i="1" dirty="0"/>
              <a:t>Jesus walks on water unto His disciples (Mt. 14:34-36; Mk. 6:53-56; Jn. 6:22-71). </a:t>
            </a:r>
          </a:p>
          <a:p>
            <a:pPr marL="1677924" lvl="4" indent="-571500">
              <a:buFont typeface="+mj-lt"/>
              <a:buAutoNum type="arabicPeriod"/>
            </a:pPr>
            <a:r>
              <a:rPr lang="en-US" i="1" dirty="0"/>
              <a:t>Many turn back when He comes to be the Bread of Life (Mt. 14:34-36; Mk. 6:53-56; Jn. 6:22-71.  </a:t>
            </a:r>
            <a:endParaRPr lang="en-US" dirty="0"/>
          </a:p>
          <a:p>
            <a:pPr marL="1248156" lvl="2" indent="-571500">
              <a:buFont typeface="+mj-lt"/>
              <a:buAutoNum type="arabicPeriod" startAt="7"/>
            </a:pPr>
            <a:endParaRPr lang="en-US" sz="1600" dirty="0"/>
          </a:p>
        </p:txBody>
      </p:sp>
    </p:spTree>
    <p:extLst>
      <p:ext uri="{BB962C8B-B14F-4D97-AF65-F5344CB8AC3E}">
        <p14:creationId xmlns:p14="http://schemas.microsoft.com/office/powerpoint/2010/main" val="28934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896112" lvl="3" indent="0">
              <a:buNone/>
            </a:pPr>
            <a:endParaRPr lang="en-US" dirty="0"/>
          </a:p>
          <a:p>
            <a:pPr marL="1449324" lvl="4" indent="-342900">
              <a:buFont typeface="+mj-lt"/>
              <a:buAutoNum type="arabicPeriod" startAt="6"/>
            </a:pPr>
            <a:r>
              <a:rPr lang="en-US" i="1" dirty="0"/>
              <a:t>He rebukes Pharisees from Judea who keep traditions of men (Mt. 15:1-20; Mk. 7:1-23; Jn. 7:1)</a:t>
            </a:r>
          </a:p>
          <a:p>
            <a:pPr marL="1449324" lvl="4" indent="-342900">
              <a:buFont typeface="+mj-lt"/>
              <a:buAutoNum type="arabicPeriod" startAt="6"/>
            </a:pPr>
            <a:r>
              <a:rPr lang="en-US" i="1" dirty="0"/>
              <a:t>Jesus heals daughter of Greek woman in Tyre and Sidon (Mt. 15:21-28; Mk. 7:24-30).  </a:t>
            </a:r>
          </a:p>
          <a:p>
            <a:pPr marL="1449324" lvl="4" indent="-342900">
              <a:buFont typeface="+mj-lt"/>
              <a:buAutoNum type="arabicPeriod" startAt="6"/>
            </a:pPr>
            <a:r>
              <a:rPr lang="en-US" i="1" dirty="0"/>
              <a:t>He goes to Decapolis near Sea of Galilee and heals many (Mt. 15:29-31; Mk. 7:31-37).  </a:t>
            </a:r>
          </a:p>
          <a:p>
            <a:pPr marL="1449324" lvl="4" indent="-342900">
              <a:buFont typeface="+mj-lt"/>
              <a:buAutoNum type="arabicPeriod" startAt="6"/>
            </a:pPr>
            <a:r>
              <a:rPr lang="en-US" i="1" dirty="0"/>
              <a:t>He feeds 4000 men with seven loaves and few fishes (Mt. 15:32-38; Mk. 8:1-9).  </a:t>
            </a:r>
          </a:p>
          <a:p>
            <a:pPr marL="1449324" lvl="4" indent="-342900">
              <a:buFont typeface="+mj-lt"/>
              <a:buAutoNum type="arabicPeriod" startAt="6"/>
            </a:pPr>
            <a:r>
              <a:rPr lang="en-US" i="1" dirty="0"/>
              <a:t>Upon returning to Galilee, Jews test Him asking for a sign (Mt. 15:39-16:1-4; Mk. 8:10-12).  </a:t>
            </a:r>
          </a:p>
          <a:p>
            <a:pPr marL="1449324" lvl="4" indent="-342900">
              <a:buFont typeface="+mj-lt"/>
              <a:buAutoNum type="arabicPeriod" startAt="6"/>
            </a:pPr>
            <a:r>
              <a:rPr lang="en-US" i="1" dirty="0"/>
              <a:t>He warns His disciples against the leaven of Pharisees (Mt. 16:5-12; Mk. 8:13-21).</a:t>
            </a:r>
          </a:p>
          <a:p>
            <a:pPr marL="1449324" lvl="4" indent="-342900">
              <a:buFont typeface="+mj-lt"/>
              <a:buAutoNum type="arabicPeriod" startAt="6"/>
            </a:pPr>
            <a:r>
              <a:rPr lang="en-US" i="1" dirty="0"/>
              <a:t>He heals a blind man at Bethsaida (Mk. 8:22-26).  </a:t>
            </a:r>
          </a:p>
          <a:p>
            <a:pPr marL="1133856" lvl="2" indent="-457200">
              <a:buFont typeface="+mj-lt"/>
              <a:buAutoNum type="alphaUcPeriod" startAt="2"/>
            </a:pPr>
            <a:r>
              <a:rPr lang="en-US" sz="2000" dirty="0"/>
              <a:t>He tells the disciples that the time of His death draws near</a:t>
            </a:r>
          </a:p>
          <a:p>
            <a:pPr marL="1563624" lvl="4" indent="-457200">
              <a:buFont typeface="+mj-lt"/>
              <a:buAutoNum type="arabicPeriod"/>
            </a:pPr>
            <a:r>
              <a:rPr lang="en-US" dirty="0"/>
              <a:t>Lk. 9:18-21: Peter confesses that Jesus is the Christ </a:t>
            </a:r>
            <a:r>
              <a:rPr lang="en-US" i="1" dirty="0"/>
              <a:t>(Mt. 16:13-20; Mk. 8:27-30).  </a:t>
            </a:r>
          </a:p>
          <a:p>
            <a:pPr marL="1563624" lvl="4" indent="-457200">
              <a:buFont typeface="+mj-lt"/>
              <a:buAutoNum type="arabicPeriod"/>
            </a:pPr>
            <a:r>
              <a:rPr lang="en-US" dirty="0"/>
              <a:t>Lk. 9:22-27: Jesus predicts His death, resurrection, and coming kingdom </a:t>
            </a:r>
            <a:r>
              <a:rPr lang="en-US" i="1" dirty="0"/>
              <a:t>(Mt. 5:21-28; Mk. 8:21-28; 9:1).  </a:t>
            </a:r>
            <a:endParaRPr lang="en-US" dirty="0"/>
          </a:p>
          <a:p>
            <a:pPr marL="1449324" lvl="4" indent="-342900">
              <a:buFont typeface="+mj-lt"/>
              <a:buAutoNum type="arabicPeriod"/>
            </a:pPr>
            <a:endParaRPr lang="en-US" i="1" dirty="0"/>
          </a:p>
        </p:txBody>
      </p:sp>
    </p:spTree>
    <p:extLst>
      <p:ext uri="{BB962C8B-B14F-4D97-AF65-F5344CB8AC3E}">
        <p14:creationId xmlns:p14="http://schemas.microsoft.com/office/powerpoint/2010/main" val="126693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896112" lvl="3" indent="0">
              <a:buNone/>
            </a:pPr>
            <a:endParaRPr lang="en-US" dirty="0"/>
          </a:p>
          <a:p>
            <a:pPr marL="1563624" lvl="4" indent="-457200">
              <a:buFont typeface="+mj-lt"/>
              <a:buAutoNum type="arabicPeriod" startAt="3"/>
            </a:pPr>
            <a:r>
              <a:rPr lang="en-US" dirty="0"/>
              <a:t>Lk. 9:28-36: The mount of transfiguration </a:t>
            </a:r>
            <a:r>
              <a:rPr lang="en-US" i="1" dirty="0"/>
              <a:t>(Mt. 17:1-9; Mk. 9:2-10).  </a:t>
            </a:r>
          </a:p>
          <a:p>
            <a:pPr marL="1563624" lvl="4" indent="-457200">
              <a:buFont typeface="+mj-lt"/>
              <a:buAutoNum type="arabicPeriod" startAt="3"/>
            </a:pPr>
            <a:r>
              <a:rPr lang="en-US" i="1" dirty="0"/>
              <a:t>Jesus explains to His disciples that Elijah has come (Mt. 17:10-13; Mk. 9:11-13).  </a:t>
            </a:r>
          </a:p>
          <a:p>
            <a:pPr marL="1563624" lvl="4" indent="-457200">
              <a:buFont typeface="+mj-lt"/>
              <a:buAutoNum type="arabicPeriod" startAt="3"/>
            </a:pPr>
            <a:r>
              <a:rPr lang="en-US" dirty="0"/>
              <a:t>Lk. 9:37-45: He heals the epileptic son after the disciples failed </a:t>
            </a:r>
            <a:r>
              <a:rPr lang="en-US" i="1" dirty="0"/>
              <a:t>(Mt. 17:14-23; Mk. 9:14-32). </a:t>
            </a:r>
          </a:p>
          <a:p>
            <a:pPr marL="1563624" lvl="4" indent="-457200">
              <a:buFont typeface="+mj-lt"/>
              <a:buAutoNum type="arabicPeriod" startAt="3"/>
            </a:pPr>
            <a:r>
              <a:rPr lang="en-US" i="1" dirty="0"/>
              <a:t>Temple tax is paid with money from the mouth of a fish (Mt. 17:24-27). </a:t>
            </a:r>
          </a:p>
          <a:p>
            <a:pPr marL="1563624" lvl="4" indent="-457200">
              <a:buFont typeface="+mj-lt"/>
              <a:buAutoNum type="arabicPeriod" startAt="3"/>
            </a:pPr>
            <a:r>
              <a:rPr lang="en-US" dirty="0"/>
              <a:t>Lk. 9:46-48: The disciples question themselves who among them is the greatest </a:t>
            </a:r>
            <a:r>
              <a:rPr lang="en-US" i="1" dirty="0"/>
              <a:t>(Mt. 18:6-14; Mk. 9:33-37). </a:t>
            </a:r>
          </a:p>
          <a:p>
            <a:pPr marL="1563624" lvl="4" indent="-457200">
              <a:buFont typeface="+mj-lt"/>
              <a:buAutoNum type="arabicPeriod" startAt="3"/>
            </a:pPr>
            <a:r>
              <a:rPr lang="en-US" dirty="0"/>
              <a:t>Lk. 9:49-50: Warning against causing believers to sin </a:t>
            </a:r>
            <a:r>
              <a:rPr lang="en-US" i="1" dirty="0"/>
              <a:t>(Mt. 18:6-14; Mk. 9:38-50).</a:t>
            </a:r>
          </a:p>
          <a:p>
            <a:pPr marL="1563624" lvl="4" indent="-457200">
              <a:buFont typeface="+mj-lt"/>
              <a:buAutoNum type="arabicPeriod" startAt="3"/>
            </a:pPr>
            <a:r>
              <a:rPr lang="en-US" i="1" dirty="0"/>
              <a:t>He teaches forgiveness by the parable of the unmerciful servant (Mt. 18:15-35).  </a:t>
            </a:r>
          </a:p>
          <a:p>
            <a:pPr marL="690372" indent="-571500">
              <a:buFont typeface="+mj-lt"/>
              <a:buAutoNum type="romanUcPeriod" startAt="6"/>
            </a:pPr>
            <a:r>
              <a:rPr lang="en-US" sz="2000" b="1" dirty="0"/>
              <a:t>THE LAST SIX MONTHS OF HIS PUBLIC MINISTRY </a:t>
            </a:r>
          </a:p>
          <a:p>
            <a:pPr marL="982980" lvl="1" indent="-571500">
              <a:buFont typeface="+mj-lt"/>
              <a:buAutoNum type="alphaUcPeriod"/>
            </a:pPr>
            <a:r>
              <a:rPr lang="en-US" sz="2000" dirty="0"/>
              <a:t>Jesus goes to Jerusalem for the feast of Tabernacles </a:t>
            </a:r>
          </a:p>
          <a:p>
            <a:pPr marL="1248156" lvl="2" indent="-571500">
              <a:buFont typeface="+mj-lt"/>
              <a:buAutoNum type="arabicPeriod"/>
            </a:pPr>
            <a:r>
              <a:rPr lang="en-US" sz="2000" dirty="0"/>
              <a:t>Lk. 9:51-56: A Samaritan village refuses to welcome Jesus </a:t>
            </a:r>
            <a:r>
              <a:rPr lang="en-US" sz="2000" i="1" dirty="0"/>
              <a:t>(Jn. 7:2-13).</a:t>
            </a:r>
          </a:p>
          <a:p>
            <a:pPr marL="1248156" lvl="2" indent="-571500">
              <a:buFont typeface="+mj-lt"/>
              <a:buAutoNum type="arabicPeriod"/>
            </a:pPr>
            <a:r>
              <a:rPr lang="en-US" sz="2000" i="1" dirty="0"/>
              <a:t>Jesus arrives about the middle of the feast and teaches (Jn. 7:2-13).</a:t>
            </a:r>
          </a:p>
          <a:p>
            <a:pPr marL="1248156" lvl="2" indent="-571500">
              <a:buFont typeface="+mj-lt"/>
              <a:buAutoNum type="arabicPeriod"/>
            </a:pPr>
            <a:r>
              <a:rPr lang="en-US" sz="2000" i="1" dirty="0"/>
              <a:t>The Jews question if He could be the Christ (Jn. 7:25-52).  </a:t>
            </a:r>
          </a:p>
          <a:p>
            <a:pPr marL="1248156" lvl="2" indent="-571500">
              <a:buFont typeface="+mj-lt"/>
              <a:buAutoNum type="arabicPeriod"/>
            </a:pPr>
            <a:r>
              <a:rPr lang="en-US" sz="2000" i="1" dirty="0"/>
              <a:t>To test Jesus the Jews bring a woman guilty of adultery (Jn. 8:1-11). </a:t>
            </a:r>
          </a:p>
          <a:p>
            <a:pPr marL="1248156" lvl="2" indent="-571500">
              <a:buFont typeface="+mj-lt"/>
              <a:buAutoNum type="arabicPeriod"/>
            </a:pPr>
            <a:endParaRPr lang="en-US" sz="2000" dirty="0"/>
          </a:p>
        </p:txBody>
      </p:sp>
    </p:spTree>
    <p:extLst>
      <p:ext uri="{BB962C8B-B14F-4D97-AF65-F5344CB8AC3E}">
        <p14:creationId xmlns:p14="http://schemas.microsoft.com/office/powerpoint/2010/main" val="24989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896112" lvl="3" indent="0">
              <a:buNone/>
            </a:pPr>
            <a:endParaRPr lang="en-US" dirty="0"/>
          </a:p>
          <a:p>
            <a:pPr marL="1248156" lvl="2" indent="-571500">
              <a:buFont typeface="+mj-lt"/>
              <a:buAutoNum type="arabicPeriod" startAt="5"/>
            </a:pPr>
            <a:r>
              <a:rPr lang="en-US" sz="2000" i="1" dirty="0"/>
              <a:t>He claimed to be the Light of the world (Jn. 8:12-13</a:t>
            </a:r>
            <a:r>
              <a:rPr lang="en-US" sz="2000" dirty="0"/>
              <a:t>). </a:t>
            </a:r>
          </a:p>
          <a:p>
            <a:pPr marL="1248156" lvl="2" indent="-571500">
              <a:buFont typeface="+mj-lt"/>
              <a:buAutoNum type="arabicPeriod" startAt="5"/>
            </a:pPr>
            <a:r>
              <a:rPr lang="en-US" sz="2000" i="1" dirty="0"/>
              <a:t>They take up stones to stone Him because He claims to be deity (Jn. 8:21-59).  </a:t>
            </a:r>
            <a:endParaRPr lang="en-US" sz="2000" dirty="0"/>
          </a:p>
          <a:p>
            <a:pPr marL="1248156" lvl="2" indent="-571500">
              <a:buFont typeface="+mj-lt"/>
              <a:buAutoNum type="arabicPeriod" startAt="5"/>
            </a:pPr>
            <a:r>
              <a:rPr lang="en-US" sz="2000" dirty="0"/>
              <a:t>Lk. 10:1-24: Jesus sends out the seventy.</a:t>
            </a:r>
          </a:p>
          <a:p>
            <a:pPr marL="1248156" lvl="2" indent="-571500">
              <a:buFont typeface="+mj-lt"/>
              <a:buAutoNum type="arabicPeriod" startAt="5"/>
            </a:pPr>
            <a:r>
              <a:rPr lang="en-US" sz="2000" dirty="0"/>
              <a:t>Lk. 10:25-28: He is tested by a certain lawyer.</a:t>
            </a:r>
          </a:p>
          <a:p>
            <a:pPr marL="1248156" lvl="2" indent="-571500">
              <a:buFont typeface="+mj-lt"/>
              <a:buAutoNum type="arabicPeriod" startAt="5"/>
            </a:pPr>
            <a:r>
              <a:rPr lang="en-US" sz="2000" dirty="0"/>
              <a:t>Lk. 10:29-37: He teaches the parable of the Good Samaritan. </a:t>
            </a:r>
          </a:p>
          <a:p>
            <a:pPr marL="1248156" lvl="2" indent="-571500">
              <a:buFont typeface="+mj-lt"/>
              <a:buAutoNum type="arabicPeriod" startAt="5"/>
            </a:pPr>
            <a:r>
              <a:rPr lang="en-US" sz="2000" dirty="0"/>
              <a:t>Lk. 10:38-42: Jesus visits Mary and Martha.</a:t>
            </a:r>
          </a:p>
          <a:p>
            <a:pPr marL="1248156" lvl="2" indent="-571500">
              <a:buFont typeface="+mj-lt"/>
              <a:buAutoNum type="arabicPeriod" startAt="5"/>
            </a:pPr>
            <a:r>
              <a:rPr lang="en-US" sz="2000" i="1" dirty="0"/>
              <a:t>He heals a blind man who later worships Jesus (Jn. 9:1-41). </a:t>
            </a:r>
          </a:p>
          <a:p>
            <a:pPr marL="1248156" lvl="2" indent="-571500">
              <a:buFont typeface="+mj-lt"/>
              <a:buAutoNum type="arabicPeriod" startAt="5"/>
            </a:pPr>
            <a:r>
              <a:rPr lang="en-US" sz="2000" i="1" dirty="0"/>
              <a:t>Jesus is the Good Shepherd and Door of the Sheep (Jn. 10:1-21).  </a:t>
            </a:r>
          </a:p>
          <a:p>
            <a:pPr marL="1248156" lvl="2" indent="-571500">
              <a:buFont typeface="+mj-lt"/>
              <a:buAutoNum type="arabicPeriod" startAt="5"/>
            </a:pPr>
            <a:r>
              <a:rPr lang="en-US" sz="2000" i="1" dirty="0"/>
              <a:t>The Jews try to stone Him at the feast of dedication (Jn. 10:22-42). </a:t>
            </a:r>
          </a:p>
          <a:p>
            <a:pPr marL="690372" indent="-571500">
              <a:buFont typeface="+mj-lt"/>
              <a:buAutoNum type="romanUcPeriod" startAt="7"/>
            </a:pPr>
            <a:r>
              <a:rPr lang="en-US" sz="2800" dirty="0"/>
              <a:t> </a:t>
            </a:r>
            <a:r>
              <a:rPr lang="en-US" sz="2000" b="1" dirty="0"/>
              <a:t>THE LAST THREE MONTHS OF HIS PUBLIC MINISTRY </a:t>
            </a:r>
          </a:p>
          <a:p>
            <a:pPr marL="982980" lvl="1" indent="-571500">
              <a:buFont typeface="+mj-lt"/>
              <a:buAutoNum type="alphaUcPeriod"/>
            </a:pPr>
            <a:r>
              <a:rPr lang="en-US" sz="2000" dirty="0"/>
              <a:t>In Perea, Jesus repeated many lessons taught in Galilee</a:t>
            </a:r>
          </a:p>
          <a:p>
            <a:pPr marL="1248156" lvl="2" indent="-571500">
              <a:buFont typeface="+mj-lt"/>
              <a:buAutoNum type="arabicPeriod"/>
            </a:pPr>
            <a:r>
              <a:rPr lang="en-US" sz="2000" dirty="0"/>
              <a:t>Lk. 11:1-13: Jesus teaches His disciples about prayer </a:t>
            </a:r>
          </a:p>
          <a:p>
            <a:pPr marL="1248156" lvl="2" indent="-571500">
              <a:buFont typeface="+mj-lt"/>
              <a:buAutoNum type="arabicPeriod"/>
            </a:pPr>
            <a:r>
              <a:rPr lang="en-US" sz="2000" dirty="0"/>
              <a:t>Lk. 11:14-26: Again, He is accused of working by Beelzebub</a:t>
            </a:r>
          </a:p>
          <a:p>
            <a:pPr marL="1248156" lvl="2" indent="-571500">
              <a:buFont typeface="+mj-lt"/>
              <a:buAutoNum type="arabicPeriod"/>
            </a:pPr>
            <a:r>
              <a:rPr lang="en-US" sz="2000" dirty="0"/>
              <a:t>Lk. 11:27-36; The sign of Jonah will be given to this generation</a:t>
            </a:r>
          </a:p>
          <a:p>
            <a:pPr marL="1248156" lvl="2" indent="-571500">
              <a:buFont typeface="+mj-lt"/>
              <a:buAutoNum type="arabicPeriod"/>
            </a:pPr>
            <a:r>
              <a:rPr lang="en-US" sz="2000" dirty="0"/>
              <a:t>Lk. 11:37-54: He denounces the hypocrisy of the Pharisees</a:t>
            </a:r>
          </a:p>
          <a:p>
            <a:pPr marL="1248156" lvl="2" indent="-571500">
              <a:buFont typeface="+mj-lt"/>
              <a:buAutoNum type="arabicPeriod"/>
            </a:pPr>
            <a:r>
              <a:rPr lang="en-US" sz="2000" dirty="0"/>
              <a:t>Lk. 12:1-12: He warns His apostles of leaven of Pharisees</a:t>
            </a:r>
          </a:p>
          <a:p>
            <a:pPr marL="1248156" lvl="2" indent="-571500">
              <a:buFont typeface="+mj-lt"/>
              <a:buAutoNum type="arabicPeriod"/>
            </a:pPr>
            <a:endParaRPr lang="en-US" sz="2000" dirty="0"/>
          </a:p>
        </p:txBody>
      </p:sp>
    </p:spTree>
    <p:extLst>
      <p:ext uri="{BB962C8B-B14F-4D97-AF65-F5344CB8AC3E}">
        <p14:creationId xmlns:p14="http://schemas.microsoft.com/office/powerpoint/2010/main" val="290403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0" y="-152400"/>
            <a:ext cx="8991600" cy="7162800"/>
          </a:xfrm>
        </p:spPr>
        <p:txBody>
          <a:bodyPr>
            <a:normAutofit/>
          </a:bodyPr>
          <a:lstStyle/>
          <a:p>
            <a:pPr marL="676656" lvl="2" indent="0">
              <a:buNone/>
            </a:pPr>
            <a:endParaRPr lang="en-US" dirty="0"/>
          </a:p>
          <a:p>
            <a:pPr marL="1353312" lvl="3" indent="-457200">
              <a:buFont typeface="+mj-lt"/>
              <a:buAutoNum type="arabicPeriod" startAt="6"/>
            </a:pPr>
            <a:r>
              <a:rPr lang="en-US" dirty="0"/>
              <a:t>Lk. 12:13-21: The parable of the rich fool</a:t>
            </a:r>
          </a:p>
          <a:p>
            <a:pPr marL="1353312" lvl="3" indent="-457200">
              <a:buFont typeface="+mj-lt"/>
              <a:buAutoNum type="arabicPeriod" startAt="6"/>
            </a:pPr>
            <a:r>
              <a:rPr lang="en-US" dirty="0"/>
              <a:t>Lk. 12:22-40: Do not worry about things of this world</a:t>
            </a:r>
          </a:p>
          <a:p>
            <a:pPr marL="1353312" lvl="3" indent="-457200">
              <a:buFont typeface="+mj-lt"/>
              <a:buAutoNum type="arabicPeriod" startAt="6"/>
            </a:pPr>
            <a:r>
              <a:rPr lang="en-US" dirty="0"/>
              <a:t>Lk. 12:41-48: The parable of the faithful and wise steward</a:t>
            </a:r>
          </a:p>
          <a:p>
            <a:pPr marL="1353312" lvl="3" indent="-457200">
              <a:buFont typeface="+mj-lt"/>
              <a:buAutoNum type="arabicPeriod" startAt="6"/>
            </a:pPr>
            <a:r>
              <a:rPr lang="en-US" dirty="0"/>
              <a:t>Lk. 12:49-59: Exhortation to be prepared for His second coming</a:t>
            </a:r>
          </a:p>
          <a:p>
            <a:pPr marL="1353312" lvl="3" indent="-457200">
              <a:buFont typeface="+mj-lt"/>
              <a:buAutoNum type="arabicPeriod" startAt="6"/>
            </a:pPr>
            <a:r>
              <a:rPr lang="en-US" dirty="0"/>
              <a:t>Lk. 13:1-9: Parable of the barren tree</a:t>
            </a:r>
          </a:p>
          <a:p>
            <a:pPr marL="1353312" lvl="3" indent="-457200">
              <a:buFont typeface="+mj-lt"/>
              <a:buAutoNum type="arabicPeriod" startAt="6"/>
            </a:pPr>
            <a:r>
              <a:rPr lang="en-US" dirty="0"/>
              <a:t>Lk. 13:0-21: A crippled woman is healed on the sabbath</a:t>
            </a:r>
          </a:p>
          <a:p>
            <a:pPr marL="1353312" lvl="3" indent="-457200">
              <a:buFont typeface="+mj-lt"/>
              <a:buAutoNum type="arabicPeriod" startAt="6"/>
            </a:pPr>
            <a:r>
              <a:rPr lang="en-US" dirty="0"/>
              <a:t>Lk. 13:22-35: Pharisees warn Him that Herod wants to kill Him</a:t>
            </a:r>
          </a:p>
          <a:p>
            <a:pPr marL="1353312" lvl="3" indent="-457200">
              <a:buFont typeface="+mj-lt"/>
              <a:buAutoNum type="arabicPeriod" startAt="6"/>
            </a:pPr>
            <a:r>
              <a:rPr lang="en-US" dirty="0"/>
              <a:t>Lk. 14:1-6: A man with dropsy is cured on the sabbath</a:t>
            </a:r>
          </a:p>
          <a:p>
            <a:pPr marL="1353312" lvl="3" indent="-457200">
              <a:buFont typeface="+mj-lt"/>
              <a:buAutoNum type="arabicPeriod" startAt="6"/>
            </a:pPr>
            <a:r>
              <a:rPr lang="en-US" dirty="0"/>
              <a:t>Lk. 14:7-14: Parable of the wedding feast</a:t>
            </a:r>
          </a:p>
          <a:p>
            <a:pPr marL="1353312" lvl="3" indent="-457200">
              <a:buFont typeface="+mj-lt"/>
              <a:buAutoNum type="arabicPeriod" startAt="6"/>
            </a:pPr>
            <a:r>
              <a:rPr lang="en-US" dirty="0"/>
              <a:t>Lk. 14:15-24: Parable of the great supper</a:t>
            </a:r>
          </a:p>
          <a:p>
            <a:pPr marL="1353312" lvl="3" indent="-457200">
              <a:buFont typeface="+mj-lt"/>
              <a:buAutoNum type="arabicPeriod" startAt="6"/>
            </a:pPr>
            <a:r>
              <a:rPr lang="en-US" dirty="0"/>
              <a:t>Lk. 14:25-35: The high cost of discipleship</a:t>
            </a:r>
          </a:p>
          <a:p>
            <a:pPr marL="1133856" lvl="2" indent="-457200">
              <a:buFont typeface="+mj-lt"/>
              <a:buAutoNum type="alphaUcPeriod" startAt="2"/>
            </a:pPr>
            <a:r>
              <a:rPr lang="en-US" sz="2000" dirty="0"/>
              <a:t>He continues to teach many parables</a:t>
            </a:r>
          </a:p>
          <a:p>
            <a:pPr marL="1353312" lvl="3" indent="-457200">
              <a:buFont typeface="+mj-lt"/>
              <a:buAutoNum type="arabicPeriod"/>
            </a:pPr>
            <a:r>
              <a:rPr lang="en-US" dirty="0"/>
              <a:t>Lk. 15:1-7: Parable of the lost sheep</a:t>
            </a:r>
          </a:p>
          <a:p>
            <a:pPr marL="1353312" lvl="3" indent="-457200">
              <a:buFont typeface="+mj-lt"/>
              <a:buAutoNum type="arabicPeriod"/>
            </a:pPr>
            <a:r>
              <a:rPr lang="en-US" dirty="0"/>
              <a:t>Lk. 15:8-10: Parable of the lost coin</a:t>
            </a:r>
          </a:p>
          <a:p>
            <a:pPr marL="1353312" lvl="3" indent="-457200">
              <a:buFont typeface="+mj-lt"/>
              <a:buAutoNum type="arabicPeriod"/>
            </a:pPr>
            <a:r>
              <a:rPr lang="en-US" dirty="0"/>
              <a:t>Lk. 15:11-32: Parable of the lost son</a:t>
            </a:r>
          </a:p>
          <a:p>
            <a:pPr marL="1353312" lvl="3" indent="-457200">
              <a:buFont typeface="+mj-lt"/>
              <a:buAutoNum type="arabicPeriod"/>
            </a:pPr>
            <a:r>
              <a:rPr lang="en-US" dirty="0"/>
              <a:t>Lk. 16:1-17: Parable of the lost steward</a:t>
            </a:r>
          </a:p>
          <a:p>
            <a:pPr marL="1353312" lvl="3" indent="-457200">
              <a:buFont typeface="+mj-lt"/>
              <a:buAutoNum type="arabicPeriod"/>
            </a:pPr>
            <a:r>
              <a:rPr lang="en-US" dirty="0"/>
              <a:t>Lk. 16:18: The Pharisees ask Jesus about divorce (</a:t>
            </a:r>
            <a:r>
              <a:rPr lang="en-US" i="1" dirty="0"/>
              <a:t>Mt. 19:1-12; Mk. 10:1-12)</a:t>
            </a:r>
            <a:endParaRPr lang="en-US" dirty="0"/>
          </a:p>
          <a:p>
            <a:pPr marL="982980" lvl="1" indent="-571500">
              <a:buFont typeface="+mj-lt"/>
              <a:buAutoNum type="romanUcPeriod" startAt="8"/>
            </a:pPr>
            <a:endParaRPr lang="en-US" dirty="0"/>
          </a:p>
          <a:p>
            <a:pPr marL="1353312" lvl="3" indent="-457200">
              <a:buFont typeface="+mj-lt"/>
              <a:buAutoNum type="arabicPeriod" startAt="6"/>
            </a:pPr>
            <a:endParaRPr lang="en-US" dirty="0"/>
          </a:p>
          <a:p>
            <a:pPr marL="1353312" lvl="3" indent="-457200">
              <a:buFont typeface="+mj-lt"/>
              <a:buAutoNum type="arabicPeriod" startAt="6"/>
            </a:pPr>
            <a:endParaRPr lang="en-US" dirty="0"/>
          </a:p>
          <a:p>
            <a:pPr marL="1353312" lvl="3" indent="-457200">
              <a:buFont typeface="+mj-lt"/>
              <a:buAutoNum type="arabicPeriod" startAt="6"/>
            </a:pPr>
            <a:endParaRPr lang="en-US" dirty="0"/>
          </a:p>
        </p:txBody>
      </p:sp>
    </p:spTree>
    <p:extLst>
      <p:ext uri="{BB962C8B-B14F-4D97-AF65-F5344CB8AC3E}">
        <p14:creationId xmlns:p14="http://schemas.microsoft.com/office/powerpoint/2010/main" val="277192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15" end="15"/>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16" end="16"/>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76200" y="-152400"/>
            <a:ext cx="8991600" cy="7162800"/>
          </a:xfrm>
        </p:spPr>
        <p:txBody>
          <a:bodyPr>
            <a:normAutofit lnSpcReduction="10000"/>
          </a:bodyPr>
          <a:lstStyle/>
          <a:p>
            <a:pPr marL="676656" lvl="2" indent="0">
              <a:buNone/>
            </a:pPr>
            <a:endParaRPr lang="en-US" dirty="0"/>
          </a:p>
          <a:p>
            <a:pPr marL="1353312" lvl="3" indent="-457200">
              <a:buFont typeface="+mj-lt"/>
              <a:buAutoNum type="arabicPeriod" startAt="6"/>
            </a:pPr>
            <a:r>
              <a:rPr lang="en-US" dirty="0"/>
              <a:t>Lk. 16:19-31: The rich man and Lazarus</a:t>
            </a:r>
          </a:p>
          <a:p>
            <a:pPr marL="1353312" lvl="3" indent="-457200">
              <a:buFont typeface="+mj-lt"/>
              <a:buAutoNum type="arabicPeriod" startAt="6"/>
            </a:pPr>
            <a:r>
              <a:rPr lang="en-US" dirty="0"/>
              <a:t>Lk. 17:1-10: Parable of the unprofitable servant</a:t>
            </a:r>
          </a:p>
          <a:p>
            <a:pPr marL="1353312" lvl="3" indent="-457200">
              <a:buFont typeface="+mj-lt"/>
              <a:buAutoNum type="arabicPeriod" startAt="6"/>
            </a:pPr>
            <a:r>
              <a:rPr lang="en-US" dirty="0"/>
              <a:t>Lk. 17:11-19: Ten lepers healed; one says thanks</a:t>
            </a:r>
          </a:p>
          <a:p>
            <a:pPr marL="1353312" lvl="3" indent="-457200">
              <a:buFont typeface="+mj-lt"/>
              <a:buAutoNum type="arabicPeriod" startAt="6"/>
            </a:pPr>
            <a:r>
              <a:rPr lang="en-US" dirty="0"/>
              <a:t>Lk. 17:20-37: He teaches about the coming of the kingdom</a:t>
            </a:r>
          </a:p>
          <a:p>
            <a:pPr marL="1353312" lvl="3" indent="-457200">
              <a:buFont typeface="+mj-lt"/>
              <a:buAutoNum type="arabicPeriod" startAt="6"/>
            </a:pPr>
            <a:r>
              <a:rPr lang="en-US" dirty="0"/>
              <a:t>Lk. 18:1-8: Parable of the persistent widow </a:t>
            </a:r>
          </a:p>
          <a:p>
            <a:pPr marL="1353312" lvl="3" indent="-457200">
              <a:buFont typeface="+mj-lt"/>
              <a:buAutoNum type="arabicPeriod" startAt="6"/>
            </a:pPr>
            <a:r>
              <a:rPr lang="en-US" dirty="0"/>
              <a:t>Lk. 18:9-17: Parable of the Pharisee and publican (</a:t>
            </a:r>
            <a:r>
              <a:rPr lang="en-US" i="1" dirty="0"/>
              <a:t>Mt. 19:13-15; Mk. 10:13-16).  </a:t>
            </a:r>
          </a:p>
          <a:p>
            <a:pPr marL="1353312" lvl="3" indent="-457200">
              <a:buFont typeface="+mj-lt"/>
              <a:buAutoNum type="arabicPeriod" startAt="6"/>
            </a:pPr>
            <a:r>
              <a:rPr lang="en-US" dirty="0"/>
              <a:t>Lk. 18:18-30: A rich ruler is taught the peril of riches </a:t>
            </a:r>
            <a:r>
              <a:rPr lang="en-US" i="1" dirty="0"/>
              <a:t>(Mt, 19:16-30; Mk. 10:17-31).  </a:t>
            </a:r>
          </a:p>
          <a:p>
            <a:pPr marL="1353312" lvl="3" indent="-457200">
              <a:buFont typeface="+mj-lt"/>
              <a:buAutoNum type="arabicPeriod" startAt="6"/>
            </a:pPr>
            <a:r>
              <a:rPr lang="en-US" i="1" dirty="0"/>
              <a:t>Parable of laborers in the vineyard (Mt. 20:1-16)  </a:t>
            </a:r>
          </a:p>
          <a:p>
            <a:pPr marL="1133856" lvl="2" indent="-457200">
              <a:buFont typeface="+mj-lt"/>
              <a:buAutoNum type="alphaUcPeriod" startAt="3"/>
            </a:pPr>
            <a:r>
              <a:rPr lang="en-US" sz="2000" dirty="0"/>
              <a:t>Knowing death is imminent He travels toward Jerusalem</a:t>
            </a:r>
          </a:p>
          <a:p>
            <a:pPr marL="1353312" lvl="3" indent="-457200">
              <a:buFont typeface="+mj-lt"/>
              <a:buAutoNum type="arabicPeriod"/>
            </a:pPr>
            <a:r>
              <a:rPr lang="en-US" dirty="0"/>
              <a:t>Lk. 18:31-34: Jesus again foretells His death </a:t>
            </a:r>
            <a:r>
              <a:rPr lang="en-US" i="1" dirty="0"/>
              <a:t>(Mt. 20:17-19; Mk. 10:32-34)</a:t>
            </a:r>
          </a:p>
          <a:p>
            <a:pPr marL="1353312" lvl="3" indent="-457200">
              <a:buFont typeface="+mj-lt"/>
              <a:buAutoNum type="arabicPeriod"/>
            </a:pPr>
            <a:r>
              <a:rPr lang="en-US" i="1" dirty="0"/>
              <a:t>James and John request positions of honor (Mt. 20:20-28; Mk. 10:32-34)</a:t>
            </a:r>
          </a:p>
          <a:p>
            <a:pPr marL="1353312" lvl="3" indent="-457200">
              <a:buFont typeface="+mj-lt"/>
              <a:buAutoNum type="arabicPeriod"/>
            </a:pPr>
            <a:r>
              <a:rPr lang="en-US" dirty="0"/>
              <a:t>Lk. 18:35-43: Jesus heals a blind beggar near Jericho </a:t>
            </a:r>
            <a:r>
              <a:rPr lang="en-US" i="1" dirty="0"/>
              <a:t>(Mt. 20:29-34; Mk. 10:46-52)</a:t>
            </a:r>
          </a:p>
          <a:p>
            <a:pPr marL="1353312" lvl="3" indent="-457200">
              <a:buFont typeface="+mj-lt"/>
              <a:buAutoNum type="arabicPeriod"/>
            </a:pPr>
            <a:r>
              <a:rPr lang="en-US" dirty="0"/>
              <a:t>Lk. 19:1-10: Zacchaeus climbs a tree to see Jesus </a:t>
            </a:r>
          </a:p>
          <a:p>
            <a:pPr marL="1353312" lvl="3" indent="-457200">
              <a:buFont typeface="+mj-lt"/>
              <a:buAutoNum type="arabicPeriod"/>
            </a:pPr>
            <a:r>
              <a:rPr lang="en-US" dirty="0"/>
              <a:t>Lk. 19:11-27: The parable of the ten pounds</a:t>
            </a:r>
          </a:p>
          <a:p>
            <a:pPr marL="1353312" lvl="3" indent="-457200">
              <a:buFont typeface="+mj-lt"/>
              <a:buAutoNum type="arabicPeriod"/>
            </a:pPr>
            <a:r>
              <a:rPr lang="en-US" dirty="0"/>
              <a:t> </a:t>
            </a:r>
            <a:r>
              <a:rPr lang="en-US" i="1" dirty="0"/>
              <a:t>Lazarus is raised from the dead (Jhn. 11:46; 12:9-11)</a:t>
            </a:r>
          </a:p>
          <a:p>
            <a:pPr marL="1353312" lvl="3" indent="-457200">
              <a:buFont typeface="+mj-lt"/>
              <a:buAutoNum type="arabicPeriod"/>
            </a:pPr>
            <a:r>
              <a:rPr lang="en-US" i="1" dirty="0"/>
              <a:t>Pharisees plot against Jesus (Jhn. 11:47-57)</a:t>
            </a:r>
            <a:endParaRPr lang="en-US" dirty="0"/>
          </a:p>
          <a:p>
            <a:pPr marL="1353312" lvl="3" indent="-457200">
              <a:buFont typeface="+mj-lt"/>
              <a:buAutoNum type="arabicPeriod"/>
            </a:pPr>
            <a:endParaRPr lang="en-US" dirty="0"/>
          </a:p>
          <a:p>
            <a:pPr marL="1353312" lvl="3" indent="-457200">
              <a:buFont typeface="+mj-lt"/>
              <a:buAutoNum type="arabicPeriod"/>
            </a:pPr>
            <a:endParaRPr lang="en-US" dirty="0"/>
          </a:p>
          <a:p>
            <a:pPr marL="1353312" lvl="3" indent="-457200">
              <a:buFont typeface="+mj-lt"/>
              <a:buAutoNum type="arabicPeriod"/>
            </a:pPr>
            <a:endParaRPr lang="en-US" dirty="0"/>
          </a:p>
          <a:p>
            <a:pPr marL="1353312" lvl="3" indent="-457200">
              <a:buFont typeface="+mj-lt"/>
              <a:buAutoNum type="arabicPeriod"/>
            </a:pPr>
            <a:endParaRPr lang="en-US" dirty="0"/>
          </a:p>
        </p:txBody>
      </p:sp>
    </p:spTree>
    <p:extLst>
      <p:ext uri="{BB962C8B-B14F-4D97-AF65-F5344CB8AC3E}">
        <p14:creationId xmlns:p14="http://schemas.microsoft.com/office/powerpoint/2010/main" val="365729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76200" y="-152400"/>
            <a:ext cx="8991600" cy="7162800"/>
          </a:xfrm>
        </p:spPr>
        <p:txBody>
          <a:bodyPr>
            <a:normAutofit/>
          </a:bodyPr>
          <a:lstStyle/>
          <a:p>
            <a:pPr marL="676656" lvl="2" indent="0">
              <a:buNone/>
            </a:pPr>
            <a:endParaRPr lang="en-US" dirty="0"/>
          </a:p>
          <a:p>
            <a:pPr marL="1191006" lvl="2" indent="-514350">
              <a:buFont typeface="+mj-lt"/>
              <a:buAutoNum type="romanUcPeriod" startAt="8"/>
            </a:pPr>
            <a:r>
              <a:rPr lang="en-US" sz="2000" b="1" dirty="0"/>
              <a:t>CHRONOLOGY OF THE LIFE OF CHRIST - His last week</a:t>
            </a:r>
          </a:p>
          <a:p>
            <a:pPr marL="1410462" lvl="3" indent="-514350">
              <a:buFont typeface="+mj-lt"/>
              <a:buAutoNum type="alphaUcPeriod"/>
            </a:pPr>
            <a:r>
              <a:rPr lang="en-US" dirty="0"/>
              <a:t>Saturday (6 days before Passover)</a:t>
            </a:r>
          </a:p>
          <a:p>
            <a:pPr marL="1620774" lvl="4" indent="-514350">
              <a:buFont typeface="+mj-lt"/>
              <a:buAutoNum type="arabicPeriod"/>
            </a:pPr>
            <a:r>
              <a:rPr lang="en-US" i="1" dirty="0"/>
              <a:t>Jesus came to Bethany (John 1;21)</a:t>
            </a:r>
          </a:p>
          <a:p>
            <a:pPr marL="1620774" lvl="4" indent="-514350">
              <a:buFont typeface="+mj-lt"/>
              <a:buAutoNum type="arabicPeriod"/>
            </a:pPr>
            <a:r>
              <a:rPr lang="en-US" i="1" dirty="0"/>
              <a:t>Jesus is anointed by Mary at Simon’s house (Mt. 26:6-13; Mk. 14:3-19; Jhn. 12:2-11).</a:t>
            </a:r>
          </a:p>
          <a:p>
            <a:pPr marL="1410462" lvl="3" indent="-514350">
              <a:buFont typeface="+mj-lt"/>
              <a:buAutoNum type="alphaUcPeriod"/>
            </a:pPr>
            <a:r>
              <a:rPr lang="en-US" dirty="0"/>
              <a:t>Sunday (5 days before Passover)</a:t>
            </a:r>
          </a:p>
          <a:p>
            <a:pPr marL="1620774" lvl="4" indent="-514350">
              <a:buFont typeface="+mj-lt"/>
              <a:buAutoNum type="arabicPeriod"/>
            </a:pPr>
            <a:r>
              <a:rPr lang="en-US" dirty="0"/>
              <a:t>Lk. 19:29-40: The royal entry into Jerusalem </a:t>
            </a:r>
            <a:r>
              <a:rPr lang="en-US" i="1" dirty="0"/>
              <a:t>(Mt. 21:1-11; Mk. 11:1-11; Jhn. 12:12-19).  </a:t>
            </a:r>
          </a:p>
          <a:p>
            <a:pPr marL="1410462" lvl="3" indent="-514350">
              <a:buFont typeface="+mj-lt"/>
              <a:buAutoNum type="alphaUcPeriod"/>
            </a:pPr>
            <a:r>
              <a:rPr lang="en-US" dirty="0"/>
              <a:t>Monday (4 days before Passover)</a:t>
            </a:r>
          </a:p>
          <a:p>
            <a:pPr marL="1620774" lvl="4" indent="-514350">
              <a:buFont typeface="+mj-lt"/>
              <a:buAutoNum type="arabicPeriod"/>
            </a:pPr>
            <a:r>
              <a:rPr lang="en-US" dirty="0"/>
              <a:t>Lk. 19:41-44: Jesus weeps over Jerusalem and its coming destruction</a:t>
            </a:r>
          </a:p>
          <a:p>
            <a:pPr marL="1620774" lvl="4" indent="-514350">
              <a:buFont typeface="+mj-lt"/>
              <a:buAutoNum type="arabicPeriod"/>
            </a:pPr>
            <a:r>
              <a:rPr lang="en-US" i="1" dirty="0"/>
              <a:t>The barren fig tree is cursed (Mk. 11:12-14)</a:t>
            </a:r>
          </a:p>
          <a:p>
            <a:pPr marL="1620774" lvl="4" indent="-514350">
              <a:buFont typeface="+mj-lt"/>
              <a:buAutoNum type="arabicPeriod"/>
            </a:pPr>
            <a:r>
              <a:rPr lang="en-US" dirty="0"/>
              <a:t>Lk. 19:45-48: Jesus cleanses the temple </a:t>
            </a:r>
            <a:r>
              <a:rPr lang="en-US" i="1" dirty="0"/>
              <a:t>(Mt. 21:12-17; Mk. 11:15-19)</a:t>
            </a:r>
          </a:p>
          <a:p>
            <a:pPr marL="1620774" lvl="4" indent="-514350">
              <a:buFont typeface="+mj-lt"/>
              <a:buAutoNum type="arabicPeriod"/>
            </a:pPr>
            <a:r>
              <a:rPr lang="en-US" i="1" dirty="0"/>
              <a:t>Jesus speaks about what death He should die and responds to their unbelief (Jhn. 12:20-25).  </a:t>
            </a:r>
          </a:p>
          <a:p>
            <a:pPr marL="1410462" lvl="3" indent="-514350">
              <a:buFont typeface="+mj-lt"/>
              <a:buAutoNum type="alphaUcPeriod"/>
            </a:pPr>
            <a:r>
              <a:rPr lang="en-US" dirty="0"/>
              <a:t>Tuesday (3 days before Passover) </a:t>
            </a:r>
          </a:p>
          <a:p>
            <a:pPr marL="1620774" lvl="4" indent="-514350">
              <a:buFont typeface="+mj-lt"/>
              <a:buAutoNum type="arabicPeriod"/>
            </a:pPr>
            <a:r>
              <a:rPr lang="en-US" i="1" dirty="0"/>
              <a:t>Jesus viewed the fig tree He cursed the day before (Mt. 21:18-21; Mk. 11:20-26)</a:t>
            </a:r>
          </a:p>
          <a:p>
            <a:pPr marL="1620774" lvl="4" indent="-514350">
              <a:buFont typeface="+mj-lt"/>
              <a:buAutoNum type="arabicPeriod"/>
            </a:pPr>
            <a:endParaRPr lang="en-US" dirty="0"/>
          </a:p>
          <a:p>
            <a:pPr marL="1620774" lvl="4" indent="-514350">
              <a:buFont typeface="+mj-lt"/>
              <a:buAutoNum type="arabicPeriod"/>
            </a:pPr>
            <a:endParaRPr lang="en-US" dirty="0"/>
          </a:p>
          <a:p>
            <a:pPr marL="1353312" lvl="3" indent="-457200">
              <a:buFont typeface="+mj-lt"/>
              <a:buAutoNum type="alphaUcPeriod"/>
            </a:pPr>
            <a:endParaRPr lang="en-US" i="1" dirty="0"/>
          </a:p>
          <a:p>
            <a:pPr marL="1353312" lvl="3" indent="-457200">
              <a:buFont typeface="+mj-lt"/>
              <a:buAutoNum type="alphaUcPeriod"/>
            </a:pPr>
            <a:endParaRPr lang="en-US" dirty="0"/>
          </a:p>
        </p:txBody>
      </p:sp>
    </p:spTree>
    <p:extLst>
      <p:ext uri="{BB962C8B-B14F-4D97-AF65-F5344CB8AC3E}">
        <p14:creationId xmlns:p14="http://schemas.microsoft.com/office/powerpoint/2010/main" val="97836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52400" y="0"/>
            <a:ext cx="9253537" cy="7162800"/>
          </a:xfrm>
        </p:spPr>
        <p:txBody>
          <a:bodyPr>
            <a:normAutofit/>
          </a:bodyPr>
          <a:lstStyle/>
          <a:p>
            <a:pPr marL="1410462" lvl="3" indent="-514350">
              <a:buFont typeface="+mj-lt"/>
              <a:buAutoNum type="alphaUcPeriod" startAt="4"/>
            </a:pPr>
            <a:r>
              <a:rPr lang="en-US" dirty="0"/>
              <a:t>Tuesday (3 days before Passover)  -- cont..  </a:t>
            </a:r>
          </a:p>
          <a:p>
            <a:pPr marL="1620774" lvl="4" indent="-514350">
              <a:buFont typeface="+mj-lt"/>
              <a:buAutoNum type="arabicPeriod" startAt="2"/>
            </a:pPr>
            <a:r>
              <a:rPr lang="en-US" dirty="0"/>
              <a:t>Lk. 20:1-8: In the temple Jewish leaders question His authority </a:t>
            </a:r>
            <a:r>
              <a:rPr lang="en-US" i="1" dirty="0"/>
              <a:t>(Mk. 21:23-27; Mk. 11:27-33)</a:t>
            </a:r>
          </a:p>
          <a:p>
            <a:pPr marL="1620774" lvl="4" indent="-514350">
              <a:buFont typeface="+mj-lt"/>
              <a:buAutoNum type="arabicPeriod" startAt="2"/>
            </a:pPr>
            <a:r>
              <a:rPr lang="en-US" dirty="0"/>
              <a:t>Lk. 20:9-19: The parables of the wicked husbandman; the two sons; the marriage feast </a:t>
            </a:r>
            <a:r>
              <a:rPr lang="en-US" i="1" dirty="0"/>
              <a:t>(Mt. 21:28-45; 22:1-4; Mk. 12:1-12)</a:t>
            </a:r>
          </a:p>
          <a:p>
            <a:pPr marL="1620774" lvl="4" indent="-514350">
              <a:buFont typeface="+mj-lt"/>
              <a:buAutoNum type="arabicPeriod" startAt="2"/>
            </a:pPr>
            <a:r>
              <a:rPr lang="en-US" dirty="0"/>
              <a:t>Lk. 20:20-26: The Herodians question about paying taxes to Caesar </a:t>
            </a:r>
            <a:r>
              <a:rPr lang="en-US" i="1" dirty="0"/>
              <a:t>Mt. 22:15-22; Mk. 12:13-17).</a:t>
            </a:r>
          </a:p>
          <a:p>
            <a:pPr marL="1620774" lvl="4" indent="-514350">
              <a:buFont typeface="+mj-lt"/>
              <a:buAutoNum type="arabicPeriod" startAt="2"/>
            </a:pPr>
            <a:r>
              <a:rPr lang="en-US" dirty="0"/>
              <a:t>Lk. 20:27-38: The Sadducees question about the resurrection </a:t>
            </a:r>
            <a:r>
              <a:rPr lang="en-US" i="1" dirty="0"/>
              <a:t>(Mt. 22:23-33; Mk. 12:18-27)</a:t>
            </a:r>
          </a:p>
          <a:p>
            <a:pPr marL="1620774" lvl="4" indent="-514350">
              <a:buFont typeface="+mj-lt"/>
              <a:buAutoNum type="arabicPeriod" startAt="2"/>
            </a:pPr>
            <a:r>
              <a:rPr lang="en-US" i="1" dirty="0"/>
              <a:t>A lawyer asks, “What is the greatest commandment?”  (Mt. 22:34-40; Mk. 12:38-40).</a:t>
            </a:r>
          </a:p>
          <a:p>
            <a:pPr marL="1620774" lvl="4" indent="-514350">
              <a:buFont typeface="+mj-lt"/>
              <a:buAutoNum type="arabicPeriod" startAt="2"/>
            </a:pPr>
            <a:r>
              <a:rPr lang="en-US" dirty="0"/>
              <a:t>Lk. 20:39-40: The scribes agree that Jesus had spoken correctly </a:t>
            </a:r>
          </a:p>
          <a:p>
            <a:pPr marL="1620774" lvl="4" indent="-514350">
              <a:buFont typeface="+mj-lt"/>
              <a:buAutoNum type="arabicPeriod" startAt="2"/>
            </a:pPr>
            <a:r>
              <a:rPr lang="en-US" dirty="0"/>
              <a:t>Lk. 20:41-44: Jesus asks how David’s son could also be His Lord </a:t>
            </a:r>
            <a:r>
              <a:rPr lang="en-US" i="1" dirty="0"/>
              <a:t>(Mt. 22:41-46; Mk. 12:35-40).  </a:t>
            </a:r>
          </a:p>
          <a:p>
            <a:pPr marL="1620774" lvl="4" indent="-514350">
              <a:buFont typeface="+mj-lt"/>
              <a:buAutoNum type="arabicPeriod" startAt="2"/>
            </a:pPr>
            <a:r>
              <a:rPr lang="en-US" dirty="0"/>
              <a:t>Lk. 20:45-47: Jesus warns against the hypocrisy of the scribes and Pharisees </a:t>
            </a:r>
            <a:r>
              <a:rPr lang="en-US" i="1" dirty="0"/>
              <a:t>(Mt. 23:1-39). </a:t>
            </a:r>
          </a:p>
          <a:p>
            <a:pPr marL="1620774" lvl="4" indent="-514350">
              <a:buFont typeface="+mj-lt"/>
              <a:buAutoNum type="arabicPeriod" startAt="2"/>
            </a:pPr>
            <a:r>
              <a:rPr lang="en-US" dirty="0"/>
              <a:t>Lk. 21:1-4: The widow casts two mites into the treasury </a:t>
            </a:r>
            <a:r>
              <a:rPr lang="en-US" i="1" dirty="0"/>
              <a:t>(Mk. 21:41-44).  </a:t>
            </a:r>
          </a:p>
          <a:p>
            <a:pPr marL="1620774" lvl="4" indent="-514350">
              <a:buFont typeface="+mj-lt"/>
              <a:buAutoNum type="arabicPeriod" startAt="2"/>
            </a:pPr>
            <a:r>
              <a:rPr lang="en-US" dirty="0"/>
              <a:t>Lk. 21:5-38: Jesus describes signs before the destruction of Jerusalem </a:t>
            </a:r>
            <a:r>
              <a:rPr lang="en-US" i="1" dirty="0"/>
              <a:t>(Mt. 24:1-41; Mk. 13:1-37).</a:t>
            </a:r>
          </a:p>
          <a:p>
            <a:pPr marL="1620774" lvl="4" indent="-514350">
              <a:buFont typeface="+mj-lt"/>
              <a:buAutoNum type="arabicPeriod" startAt="2"/>
            </a:pPr>
            <a:r>
              <a:rPr lang="en-US" i="1" dirty="0"/>
              <a:t>He gave general warnings to prepare for His coming (Mt. 24:42-25:46).  </a:t>
            </a:r>
          </a:p>
          <a:p>
            <a:pPr marL="1106424" lvl="4" indent="0">
              <a:buNone/>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353312" lvl="3" indent="-457200">
              <a:buFont typeface="+mj-lt"/>
              <a:buAutoNum type="alphaUcPeriod" startAt="4"/>
            </a:pPr>
            <a:endParaRPr lang="en-US" i="1" dirty="0"/>
          </a:p>
          <a:p>
            <a:pPr marL="1353312" lvl="3" indent="-457200">
              <a:buFont typeface="+mj-lt"/>
              <a:buAutoNum type="alphaUcPeriod" startAt="4"/>
            </a:pPr>
            <a:endParaRPr lang="en-US" dirty="0"/>
          </a:p>
        </p:txBody>
      </p:sp>
    </p:spTree>
    <p:extLst>
      <p:ext uri="{BB962C8B-B14F-4D97-AF65-F5344CB8AC3E}">
        <p14:creationId xmlns:p14="http://schemas.microsoft.com/office/powerpoint/2010/main" val="24206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B6D2E7-D8D6-7E4B-B322-47EC3B290B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16957" y="-1169044"/>
            <a:ext cx="6858000" cy="9196087"/>
          </a:xfrm>
          <a:prstGeom prst="rect">
            <a:avLst/>
          </a:prstGeom>
        </p:spPr>
      </p:pic>
    </p:spTree>
    <p:extLst>
      <p:ext uri="{BB962C8B-B14F-4D97-AF65-F5344CB8AC3E}">
        <p14:creationId xmlns:p14="http://schemas.microsoft.com/office/powerpoint/2010/main" val="1382684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09537" y="0"/>
            <a:ext cx="9253537" cy="7162800"/>
          </a:xfrm>
        </p:spPr>
        <p:txBody>
          <a:bodyPr>
            <a:normAutofit/>
          </a:bodyPr>
          <a:lstStyle/>
          <a:p>
            <a:pPr marL="1410462" lvl="3" indent="-514350">
              <a:buFont typeface="+mj-lt"/>
              <a:buAutoNum type="alphaUcPeriod" startAt="5"/>
            </a:pPr>
            <a:r>
              <a:rPr lang="en-US" dirty="0"/>
              <a:t>Wednesday ( 2 days before Passover)</a:t>
            </a:r>
          </a:p>
          <a:p>
            <a:pPr marL="1620774" lvl="4" indent="-514350">
              <a:buFont typeface="+mj-lt"/>
              <a:buAutoNum type="arabicPeriod"/>
            </a:pPr>
            <a:r>
              <a:rPr lang="en-US" dirty="0"/>
              <a:t>Lk. 22:1-2: Jesus predicts His crucifixion “after two days” on Passover - at the same time the Sanhedrin plots to kill Jesus but not at Passover </a:t>
            </a:r>
            <a:r>
              <a:rPr lang="en-US" i="1" dirty="0"/>
              <a:t>(Mt. 26:1-5; Mk. 14:1-2). </a:t>
            </a:r>
          </a:p>
          <a:p>
            <a:pPr marL="1620774" lvl="4" indent="-514350">
              <a:buFont typeface="+mj-lt"/>
              <a:buAutoNum type="arabicPeriod"/>
            </a:pPr>
            <a:r>
              <a:rPr lang="en-US" dirty="0"/>
              <a:t>Lk. 22:3-6: Judas makes agreement to betray Jesus </a:t>
            </a:r>
            <a:r>
              <a:rPr lang="en-US" i="1" dirty="0"/>
              <a:t>(Mt. 26:14-26; Mk. 10:-11.</a:t>
            </a:r>
          </a:p>
          <a:p>
            <a:pPr marL="1410462" lvl="3" indent="-514350">
              <a:buFont typeface="+mj-lt"/>
              <a:buAutoNum type="alphaUcPeriod" startAt="5"/>
            </a:pPr>
            <a:r>
              <a:rPr lang="en-US" dirty="0"/>
              <a:t>Thursday (1 day before Passover) </a:t>
            </a:r>
          </a:p>
          <a:p>
            <a:pPr marL="1620774" lvl="4" indent="-514350">
              <a:buFont typeface="+mj-lt"/>
              <a:buAutoNum type="arabicPeriod"/>
            </a:pPr>
            <a:r>
              <a:rPr lang="en-US" dirty="0"/>
              <a:t>Lk. 22:7-13: Paschal lamb is killed (as is customary) and the Passover is prepared </a:t>
            </a:r>
            <a:r>
              <a:rPr lang="en-US" i="1" dirty="0"/>
              <a:t>(Mt. 26:17-19; Mk. 14:12-16).  </a:t>
            </a:r>
          </a:p>
          <a:p>
            <a:pPr marL="1410462" lvl="3" indent="-514350">
              <a:buFont typeface="+mj-lt"/>
              <a:buAutoNum type="alphaUcPeriod" startAt="5"/>
            </a:pPr>
            <a:r>
              <a:rPr lang="en-US" dirty="0"/>
              <a:t>Friday (Passover meal is eaten; Jesus is arrested and crucified)</a:t>
            </a:r>
          </a:p>
          <a:p>
            <a:pPr marL="1620774" lvl="4" indent="-514350">
              <a:buFont typeface="+mj-lt"/>
              <a:buAutoNum type="arabicPeriod"/>
            </a:pPr>
            <a:r>
              <a:rPr lang="en-US" dirty="0"/>
              <a:t>Lk. 22:14-20: At eve on Thursday, the Passover began and Jesus eats the meal and institutes the Lord’s Supper </a:t>
            </a:r>
            <a:r>
              <a:rPr lang="en-US" i="1" dirty="0"/>
              <a:t>(Mt. 26:20-30; Mk. 14:17-26)</a:t>
            </a:r>
          </a:p>
          <a:p>
            <a:pPr marL="1620774" lvl="4" indent="-514350">
              <a:buFont typeface="+mj-lt"/>
              <a:buAutoNum type="arabicPeriod"/>
            </a:pPr>
            <a:r>
              <a:rPr lang="en-US" dirty="0"/>
              <a:t>Lk. 22:21-23: Jesus reveals that Judas would betray Him </a:t>
            </a:r>
            <a:r>
              <a:rPr lang="en-US" i="1" dirty="0"/>
              <a:t>(Jhn. 13:18-25). </a:t>
            </a:r>
          </a:p>
          <a:p>
            <a:pPr marL="1620774" lvl="4" indent="-514350">
              <a:buFont typeface="+mj-lt"/>
              <a:buAutoNum type="arabicPeriod"/>
            </a:pPr>
            <a:r>
              <a:rPr lang="en-US" dirty="0"/>
              <a:t>Lk. 22:24-20: Contention arises among the Apostles over rank.</a:t>
            </a:r>
          </a:p>
          <a:p>
            <a:pPr marL="1620774" lvl="4" indent="-514350">
              <a:buFont typeface="+mj-lt"/>
              <a:buAutoNum type="arabicPeriod"/>
            </a:pPr>
            <a:r>
              <a:rPr lang="en-US" i="1" dirty="0"/>
              <a:t>Jesus teaches humility as He washes the feet of disciples (Jhn. 13:1-17).</a:t>
            </a:r>
          </a:p>
          <a:p>
            <a:pPr marL="1620774" lvl="4" indent="-514350">
              <a:buFont typeface="+mj-lt"/>
              <a:buAutoNum type="arabicPeriod"/>
            </a:pPr>
            <a:r>
              <a:rPr lang="en-US" dirty="0"/>
              <a:t>Lk. 22:31-38: Jesus predicts Peter’s denial </a:t>
            </a:r>
            <a:r>
              <a:rPr lang="en-US" i="1" dirty="0"/>
              <a:t>(Mt. 26:31-35; Mk. 14:27-31; Jhn. 13:36-38).</a:t>
            </a:r>
          </a:p>
          <a:p>
            <a:pPr marL="1620774" lvl="4" indent="-514350">
              <a:buFont typeface="+mj-lt"/>
              <a:buAutoNum type="arabicPeriod"/>
            </a:pPr>
            <a:r>
              <a:rPr lang="en-US" i="1" dirty="0"/>
              <a:t>Jesus assures the Apostles the Comforter will guide them (Jhn. 14:1-16:33)</a:t>
            </a:r>
          </a:p>
          <a:p>
            <a:pPr marL="1620774" lvl="4" indent="-514350">
              <a:buFont typeface="+mj-lt"/>
              <a:buAutoNum type="arabicPeriod"/>
            </a:pPr>
            <a:r>
              <a:rPr lang="en-US" i="1" dirty="0"/>
              <a:t>Jesus prays to His Father (Jhn. 17:1-26)</a:t>
            </a:r>
          </a:p>
          <a:p>
            <a:pPr marL="1106424" lvl="4" indent="0">
              <a:buNone/>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620774" lvl="4" indent="-514350">
              <a:buFont typeface="+mj-lt"/>
              <a:buAutoNum type="arabicPeriod" startAt="2"/>
            </a:pPr>
            <a:endParaRPr lang="en-US" dirty="0"/>
          </a:p>
          <a:p>
            <a:pPr marL="1353312" lvl="3" indent="-457200">
              <a:buFont typeface="+mj-lt"/>
              <a:buAutoNum type="alphaUcPeriod" startAt="5"/>
            </a:pPr>
            <a:endParaRPr lang="en-US" i="1" dirty="0"/>
          </a:p>
          <a:p>
            <a:pPr marL="1353312" lvl="3" indent="-457200">
              <a:buFont typeface="+mj-lt"/>
              <a:buAutoNum type="alphaUcPeriod" startAt="5"/>
            </a:pPr>
            <a:endParaRPr lang="en-US" dirty="0"/>
          </a:p>
        </p:txBody>
      </p:sp>
    </p:spTree>
    <p:extLst>
      <p:ext uri="{BB962C8B-B14F-4D97-AF65-F5344CB8AC3E}">
        <p14:creationId xmlns:p14="http://schemas.microsoft.com/office/powerpoint/2010/main" val="332028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09537" y="0"/>
            <a:ext cx="9253537" cy="7162800"/>
          </a:xfrm>
        </p:spPr>
        <p:txBody>
          <a:bodyPr>
            <a:normAutofit/>
          </a:bodyPr>
          <a:lstStyle/>
          <a:p>
            <a:pPr marL="1410462" lvl="3" indent="-514350">
              <a:buFont typeface="+mj-lt"/>
              <a:buAutoNum type="alphaUcPeriod" startAt="7"/>
            </a:pPr>
            <a:r>
              <a:rPr lang="en-US" dirty="0"/>
              <a:t>Friday (Passover meal is eaten; Jesus is arrested and crucified - </a:t>
            </a:r>
            <a:r>
              <a:rPr lang="en-US" i="1" dirty="0"/>
              <a:t>cont.. </a:t>
            </a:r>
          </a:p>
          <a:p>
            <a:pPr marL="1620774" lvl="4" indent="-514350">
              <a:buFont typeface="+mj-lt"/>
              <a:buAutoNum type="arabicPeriod" startAt="8"/>
            </a:pPr>
            <a:r>
              <a:rPr lang="en-US" dirty="0"/>
              <a:t>Lk. 22:39-46: The prayer of Jesus in the Garden of Gethsemane </a:t>
            </a:r>
            <a:r>
              <a:rPr lang="en-US" i="1" dirty="0"/>
              <a:t>(Mt. 26:36-46; Mk. 14:32-42).</a:t>
            </a:r>
          </a:p>
          <a:p>
            <a:pPr marL="1620774" lvl="4" indent="-514350">
              <a:buFont typeface="+mj-lt"/>
              <a:buAutoNum type="arabicPeriod" startAt="8"/>
            </a:pPr>
            <a:r>
              <a:rPr lang="en-US" dirty="0"/>
              <a:t>Lk. 22:47-53: The betrayal and the arrest of Jesus </a:t>
            </a:r>
            <a:r>
              <a:rPr lang="en-US" i="1" dirty="0"/>
              <a:t>(Mt. 26:47-56; Mk. 14:66-72; Jhn. 18:13-14, 19-24, 28).  </a:t>
            </a:r>
            <a:endParaRPr lang="en-US" dirty="0"/>
          </a:p>
          <a:p>
            <a:pPr marL="1620774" lvl="4" indent="-514350">
              <a:buFont typeface="+mj-lt"/>
              <a:buAutoNum type="arabicPeriod" startAt="8"/>
            </a:pPr>
            <a:r>
              <a:rPr lang="en-US" dirty="0"/>
              <a:t>Lk. 22:54, 63-71: Jesus is tried by the High Priests and Sanhedrin </a:t>
            </a:r>
            <a:r>
              <a:rPr lang="en-US" i="1" dirty="0"/>
              <a:t>(Mt. 26:57-68; Mk. 14:66-722; Jhn. 18:13-14, 19-24, 28).  </a:t>
            </a:r>
          </a:p>
          <a:p>
            <a:pPr marL="1620774" lvl="4" indent="-514350">
              <a:buFont typeface="+mj-lt"/>
              <a:buAutoNum type="arabicPeriod" startAt="8"/>
            </a:pPr>
            <a:r>
              <a:rPr lang="en-US" dirty="0"/>
              <a:t>Lk. 22:54-62: Peter denies the Lord three times and weeps </a:t>
            </a:r>
            <a:r>
              <a:rPr lang="en-US" i="1" dirty="0"/>
              <a:t>(Mt. 26:69-75; Mk. 14;66-72; Jhn. 18:15-18, 25-27).</a:t>
            </a:r>
          </a:p>
          <a:p>
            <a:pPr marL="1620774" lvl="4" indent="-514350">
              <a:buFont typeface="+mj-lt"/>
              <a:buAutoNum type="arabicPeriod" startAt="8"/>
            </a:pPr>
            <a:r>
              <a:rPr lang="en-US" i="1" dirty="0"/>
              <a:t>The Sanhedrin searches for witnesses to make a charge worthy of death</a:t>
            </a:r>
            <a:r>
              <a:rPr lang="en-US" dirty="0"/>
              <a:t> </a:t>
            </a:r>
            <a:r>
              <a:rPr lang="en-US" i="1" dirty="0"/>
              <a:t>(Mt. 26:59-64; Mk. 14:55-62).  </a:t>
            </a:r>
          </a:p>
          <a:p>
            <a:pPr marL="1620774" lvl="4" indent="-514350">
              <a:buFont typeface="+mj-lt"/>
              <a:buAutoNum type="arabicPeriod" startAt="8"/>
            </a:pPr>
            <a:r>
              <a:rPr lang="en-US" i="1" dirty="0"/>
              <a:t>Judas returns the thirty pieces of silver and hangs himself (Mt. 27:3-10).  </a:t>
            </a:r>
          </a:p>
          <a:p>
            <a:pPr marL="1620774" lvl="4" indent="-514350">
              <a:buFont typeface="+mj-lt"/>
              <a:buAutoNum type="arabicPeriod" startAt="8"/>
            </a:pPr>
            <a:r>
              <a:rPr lang="en-US" dirty="0"/>
              <a:t>Lk. 23:1-12: Jesus is brought to Pilate, then to Herod, and back to Pilate </a:t>
            </a:r>
            <a:r>
              <a:rPr lang="en-US" i="1" dirty="0"/>
              <a:t>(Mt. 27:1-2, 11-14; Mk. 15:1-5; Jhn. 18:28-40).  </a:t>
            </a:r>
          </a:p>
          <a:p>
            <a:pPr marL="1620774" lvl="4" indent="-514350">
              <a:buFont typeface="+mj-lt"/>
              <a:buAutoNum type="arabicPeriod" startAt="8"/>
            </a:pPr>
            <a:r>
              <a:rPr lang="en-US" i="1" dirty="0"/>
              <a:t>Pilate’s wife sends a message not to condemn Jesus because of her dream (Mt. 27:19).  </a:t>
            </a:r>
          </a:p>
          <a:p>
            <a:pPr marL="1620774" lvl="4" indent="-514350">
              <a:buFont typeface="+mj-lt"/>
              <a:buAutoNum type="arabicPeriod" startAt="8"/>
            </a:pPr>
            <a:r>
              <a:rPr lang="en-US" i="1" dirty="0"/>
              <a:t>The soldiers gather and mock Jesus (Mt. 27:27-31; Mk. 15:16-20; Jhn. 19:1-6).  </a:t>
            </a:r>
          </a:p>
          <a:p>
            <a:pPr marL="1620774" lvl="4" indent="-514350">
              <a:buFont typeface="+mj-lt"/>
              <a:buAutoNum type="arabicPeriod" startAt="8"/>
            </a:pPr>
            <a:r>
              <a:rPr lang="en-US" i="1" dirty="0"/>
              <a:t>The Jews charge that Jesus claimed to be the Son of God (Jhn. 19:7-16).  </a:t>
            </a:r>
            <a:endParaRPr lang="en-US" dirty="0"/>
          </a:p>
          <a:p>
            <a:pPr marL="1620774" lvl="4" indent="-514350">
              <a:buFont typeface="+mj-lt"/>
              <a:buAutoNum type="arabicPeriod" startAt="8"/>
            </a:pPr>
            <a:endParaRPr lang="en-US" dirty="0"/>
          </a:p>
          <a:p>
            <a:pPr marL="1620774" lvl="4" indent="-514350">
              <a:buFont typeface="+mj-lt"/>
              <a:buAutoNum type="arabicPeriod" startAt="8"/>
            </a:pPr>
            <a:endParaRPr lang="en-US" dirty="0"/>
          </a:p>
          <a:p>
            <a:pPr marL="1620774" lvl="4" indent="-514350">
              <a:buFont typeface="+mj-lt"/>
              <a:buAutoNum type="arabicPeriod" startAt="8"/>
            </a:pPr>
            <a:endParaRPr lang="en-US" dirty="0"/>
          </a:p>
          <a:p>
            <a:pPr marL="1620774" lvl="4" indent="-514350">
              <a:buFont typeface="+mj-lt"/>
              <a:buAutoNum type="arabicPeriod" startAt="8"/>
            </a:pPr>
            <a:endParaRPr lang="en-US" dirty="0"/>
          </a:p>
          <a:p>
            <a:pPr marL="1620774" lvl="4" indent="-514350">
              <a:buFont typeface="+mj-lt"/>
              <a:buAutoNum type="arabicPeriod" startAt="8"/>
            </a:pPr>
            <a:endParaRPr lang="en-US" dirty="0"/>
          </a:p>
          <a:p>
            <a:pPr marL="1353312" lvl="3" indent="-457200">
              <a:buFont typeface="+mj-lt"/>
              <a:buAutoNum type="alphaUcPeriod" startAt="7"/>
            </a:pPr>
            <a:endParaRPr lang="en-US" i="1" dirty="0"/>
          </a:p>
          <a:p>
            <a:pPr marL="1353312" lvl="3" indent="-457200">
              <a:buFont typeface="+mj-lt"/>
              <a:buAutoNum type="alphaUcPeriod" startAt="7"/>
            </a:pPr>
            <a:endParaRPr lang="en-US" dirty="0"/>
          </a:p>
        </p:txBody>
      </p:sp>
    </p:spTree>
    <p:extLst>
      <p:ext uri="{BB962C8B-B14F-4D97-AF65-F5344CB8AC3E}">
        <p14:creationId xmlns:p14="http://schemas.microsoft.com/office/powerpoint/2010/main" val="10784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09537" y="0"/>
            <a:ext cx="9253537" cy="7162800"/>
          </a:xfrm>
        </p:spPr>
        <p:txBody>
          <a:bodyPr>
            <a:normAutofit/>
          </a:bodyPr>
          <a:lstStyle/>
          <a:p>
            <a:pPr marL="1410462" lvl="3" indent="-514350">
              <a:buFont typeface="+mj-lt"/>
              <a:buAutoNum type="alphaUcPeriod" startAt="7"/>
            </a:pPr>
            <a:r>
              <a:rPr lang="en-US" dirty="0"/>
              <a:t>Friday (Passover meal is eaten; Jesus is arrested and crucified - </a:t>
            </a:r>
            <a:r>
              <a:rPr lang="en-US" i="1" dirty="0"/>
              <a:t>cont.</a:t>
            </a:r>
          </a:p>
          <a:p>
            <a:pPr marL="1620774" lvl="4" indent="-514350">
              <a:buFont typeface="+mj-lt"/>
              <a:buAutoNum type="arabicPeriod" startAt="18"/>
            </a:pPr>
            <a:r>
              <a:rPr lang="en-US" dirty="0"/>
              <a:t>Lk. 23:13-15: Pilate releases Barabbas and then delivers Him to be crucified </a:t>
            </a:r>
            <a:r>
              <a:rPr lang="en-US" i="1" dirty="0"/>
              <a:t>(Mt. 27:15-26; Mk. 15:6-15; Jhn. 19:1-16).  </a:t>
            </a:r>
          </a:p>
          <a:p>
            <a:pPr marL="1620774" lvl="4" indent="-514350">
              <a:buFont typeface="+mj-lt"/>
              <a:buAutoNum type="arabicPeriod" startAt="18"/>
            </a:pPr>
            <a:r>
              <a:rPr lang="en-US" dirty="0"/>
              <a:t>Lk. 23:26-39: Simon is compelled to help carry His cross as He is led to calvary and crucified the third hour </a:t>
            </a:r>
            <a:r>
              <a:rPr lang="en-US" i="1" dirty="0"/>
              <a:t>(Mt. 27:32-45; Mk. 115:21-33; Jhn. 19:17-25).  </a:t>
            </a:r>
          </a:p>
          <a:p>
            <a:pPr marL="1620774" lvl="4" indent="-514350">
              <a:buFont typeface="+mj-lt"/>
              <a:buAutoNum type="arabicPeriod" startAt="18"/>
            </a:pPr>
            <a:r>
              <a:rPr lang="en-US" dirty="0"/>
              <a:t>Lk. 23:39-43: The thief on the cross asks to be remembered </a:t>
            </a:r>
          </a:p>
          <a:p>
            <a:pPr marL="1620774" lvl="4" indent="-514350">
              <a:buFont typeface="+mj-lt"/>
              <a:buAutoNum type="arabicPeriod" startAt="18"/>
            </a:pPr>
            <a:r>
              <a:rPr lang="en-US" dirty="0"/>
              <a:t>Lk. 23:44-49: Darkness prevailed from the sixth hour until the ninth when He yields up His spirit; the veil of the temple is rent asunder </a:t>
            </a:r>
            <a:r>
              <a:rPr lang="en-US" i="1" dirty="0"/>
              <a:t>(Mt. 27:46-56; Mk. 15:34-41; Jhn. 19:26-30). </a:t>
            </a:r>
          </a:p>
          <a:p>
            <a:pPr marL="1620774" lvl="4" indent="-514350">
              <a:buFont typeface="+mj-lt"/>
              <a:buAutoNum type="arabicPeriod" startAt="18"/>
            </a:pPr>
            <a:r>
              <a:rPr lang="en-US" dirty="0"/>
              <a:t>Because it was the day of preparation for the Sabbath, the soldiers pierce His side to make sure He is dead </a:t>
            </a:r>
            <a:r>
              <a:rPr lang="en-US" i="1" dirty="0"/>
              <a:t>(Jhn. 19:31-37).  </a:t>
            </a:r>
          </a:p>
          <a:p>
            <a:pPr marL="1620774" lvl="4" indent="-514350">
              <a:buFont typeface="+mj-lt"/>
              <a:buAutoNum type="arabicPeriod" startAt="18"/>
            </a:pPr>
            <a:r>
              <a:rPr lang="en-US" dirty="0"/>
              <a:t>Lk. 23:50-56: Joseph of Arimathea receives permission to bury Him </a:t>
            </a:r>
            <a:r>
              <a:rPr lang="en-US" i="1" dirty="0"/>
              <a:t>(Mt. 27:57-66; Mk. 15:42-47; Jhn. 19:38-42).  </a:t>
            </a:r>
          </a:p>
          <a:p>
            <a:pPr marL="982980" lvl="1" indent="-571500">
              <a:buFont typeface="+mj-lt"/>
              <a:buAutoNum type="romanUcPeriod" startAt="9"/>
            </a:pPr>
            <a:r>
              <a:rPr lang="en-US" sz="2000" b="1" dirty="0"/>
              <a:t>HIS RESURRECTION AND APPEARANCES </a:t>
            </a:r>
          </a:p>
          <a:p>
            <a:pPr marL="1467612" lvl="3" indent="-571500">
              <a:buFont typeface="+mj-lt"/>
              <a:buAutoNum type="alphaUcPeriod"/>
            </a:pPr>
            <a:r>
              <a:rPr lang="en-US" b="1" dirty="0"/>
              <a:t>On Sunday, the first day of the week</a:t>
            </a:r>
          </a:p>
          <a:p>
            <a:pPr marL="1677924" lvl="4" indent="-571500">
              <a:buFont typeface="+mj-lt"/>
              <a:buAutoNum type="arabicPeriod"/>
            </a:pPr>
            <a:r>
              <a:rPr lang="en-US" dirty="0"/>
              <a:t>Lk. 24:1-12: The disciples find that His tomb is empty </a:t>
            </a:r>
            <a:r>
              <a:rPr lang="en-US" i="1" dirty="0"/>
              <a:t>(Mt. 28:1-10; Mk. 6:1-11; Jhn. 20:1-18).  </a:t>
            </a:r>
          </a:p>
          <a:p>
            <a:pPr marL="1677924" lvl="4" indent="-571500">
              <a:buFont typeface="+mj-lt"/>
              <a:buAutoNum type="arabicPeriod"/>
            </a:pPr>
            <a:r>
              <a:rPr lang="en-US" dirty="0"/>
              <a:t>Lk. 24:13-27: Two disciples walk with Jesus to Emmaus </a:t>
            </a:r>
            <a:r>
              <a:rPr lang="en-US" i="1" dirty="0"/>
              <a:t>(Mk. 16:12-13).  </a:t>
            </a:r>
            <a:endParaRPr lang="en-US" dirty="0"/>
          </a:p>
          <a:p>
            <a:pPr marL="1620774" lvl="4" indent="-514350">
              <a:buFont typeface="+mj-lt"/>
              <a:buAutoNum type="arabicPeriod"/>
            </a:pPr>
            <a:endParaRPr lang="en-US" dirty="0"/>
          </a:p>
          <a:p>
            <a:pPr marL="1620774" lvl="4" indent="-514350">
              <a:buFont typeface="+mj-lt"/>
              <a:buAutoNum type="arabicPeriod"/>
            </a:pPr>
            <a:endParaRPr lang="en-US" dirty="0"/>
          </a:p>
          <a:p>
            <a:pPr marL="1620774" lvl="4" indent="-514350">
              <a:buFont typeface="+mj-lt"/>
              <a:buAutoNum type="arabicPeriod"/>
            </a:pPr>
            <a:endParaRPr lang="en-US" dirty="0"/>
          </a:p>
          <a:p>
            <a:pPr marL="1620774" lvl="4" indent="-514350">
              <a:buFont typeface="+mj-lt"/>
              <a:buAutoNum type="arabicPeriod"/>
            </a:pPr>
            <a:endParaRPr lang="en-US" dirty="0"/>
          </a:p>
          <a:p>
            <a:pPr marL="1353312" lvl="3" indent="-457200">
              <a:buFont typeface="+mj-lt"/>
              <a:buAutoNum type="alphaUcPeriod"/>
            </a:pPr>
            <a:endParaRPr lang="en-US" i="1" dirty="0"/>
          </a:p>
          <a:p>
            <a:pPr marL="1353312" lvl="3" indent="-457200">
              <a:buFont typeface="+mj-lt"/>
              <a:buAutoNum type="alphaUcPeriod"/>
            </a:pPr>
            <a:endParaRPr lang="en-US" dirty="0"/>
          </a:p>
        </p:txBody>
      </p:sp>
    </p:spTree>
    <p:extLst>
      <p:ext uri="{BB962C8B-B14F-4D97-AF65-F5344CB8AC3E}">
        <p14:creationId xmlns:p14="http://schemas.microsoft.com/office/powerpoint/2010/main" val="273244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115E0-E45F-1948-9BBD-AE1F5F68B482}"/>
              </a:ext>
            </a:extLst>
          </p:cNvPr>
          <p:cNvSpPr>
            <a:spLocks noGrp="1"/>
          </p:cNvSpPr>
          <p:nvPr>
            <p:ph idx="4294967295"/>
          </p:nvPr>
        </p:nvSpPr>
        <p:spPr>
          <a:xfrm>
            <a:off x="-109537" y="0"/>
            <a:ext cx="9253537" cy="7162800"/>
          </a:xfrm>
        </p:spPr>
        <p:txBody>
          <a:bodyPr>
            <a:normAutofit/>
          </a:bodyPr>
          <a:lstStyle/>
          <a:p>
            <a:pPr marL="982980" lvl="1" indent="-571500">
              <a:buFont typeface="+mj-lt"/>
              <a:buAutoNum type="romanUcPeriod" startAt="9"/>
            </a:pPr>
            <a:r>
              <a:rPr lang="en-US" sz="2000" b="1" dirty="0"/>
              <a:t>HIS RESURRECTION AND APPEARANCES </a:t>
            </a:r>
            <a:r>
              <a:rPr lang="en-US" sz="2000" dirty="0"/>
              <a:t>- cont.. </a:t>
            </a:r>
          </a:p>
          <a:p>
            <a:pPr marL="1467612" lvl="3" indent="-571500">
              <a:buFont typeface="+mj-lt"/>
              <a:buAutoNum type="alphaUcPeriod"/>
            </a:pPr>
            <a:r>
              <a:rPr lang="en-US" b="1" dirty="0"/>
              <a:t>On Sunday, the first day of the week</a:t>
            </a:r>
          </a:p>
          <a:p>
            <a:pPr marL="1620774" lvl="4" indent="-514350">
              <a:buFont typeface="+mj-lt"/>
              <a:buAutoNum type="arabicPeriod" startAt="3"/>
            </a:pPr>
            <a:r>
              <a:rPr lang="en-US" i="1" dirty="0"/>
              <a:t>The soldiers are bribed to say that the disciples had stolen His body (Mt. 28:11-15)</a:t>
            </a:r>
          </a:p>
          <a:p>
            <a:pPr marL="1620774" lvl="4" indent="-514350">
              <a:buFont typeface="+mj-lt"/>
              <a:buAutoNum type="arabicPeriod" startAt="3"/>
            </a:pPr>
            <a:r>
              <a:rPr lang="en-US" dirty="0"/>
              <a:t>Lk. 24:28-35: The two disciples tell the Apostles they have seen Jesus.</a:t>
            </a:r>
          </a:p>
          <a:p>
            <a:pPr marL="1620774" lvl="4" indent="-514350">
              <a:buFont typeface="+mj-lt"/>
              <a:buAutoNum type="arabicPeriod" startAt="3"/>
            </a:pPr>
            <a:r>
              <a:rPr lang="en-US" dirty="0"/>
              <a:t>Lk. 24:44-48: He opened their understanding of the Scriptures </a:t>
            </a:r>
            <a:r>
              <a:rPr lang="en-US" i="1" dirty="0"/>
              <a:t>(Mt. 28:18-20; Mk. 16:15-20; Jhn. 20:23).  </a:t>
            </a:r>
          </a:p>
          <a:p>
            <a:pPr marL="1410462" lvl="3" indent="-514350">
              <a:buFont typeface="+mj-lt"/>
              <a:buAutoNum type="alphaUcPeriod"/>
            </a:pPr>
            <a:r>
              <a:rPr lang="en-US" dirty="0"/>
              <a:t>During the forty days between His resurrection and ascension </a:t>
            </a:r>
          </a:p>
          <a:p>
            <a:pPr marL="1620774" lvl="4" indent="-514350">
              <a:buFont typeface="+mj-lt"/>
              <a:buAutoNum type="arabicPeriod"/>
            </a:pPr>
            <a:r>
              <a:rPr lang="en-US" i="1" dirty="0"/>
              <a:t>A week later, Jesus appeared again and convinced Thomas (Jhn. 20:26-31)</a:t>
            </a:r>
          </a:p>
          <a:p>
            <a:pPr marL="1620774" lvl="4" indent="-514350">
              <a:buFont typeface="+mj-lt"/>
              <a:buAutoNum type="arabicPeriod"/>
            </a:pPr>
            <a:r>
              <a:rPr lang="en-US" i="1" dirty="0"/>
              <a:t>Later in Galilee, He appeared to seven disciples while they were fishing (Mt. 28:16-17; Jhn. 21:1-25).  </a:t>
            </a:r>
          </a:p>
          <a:p>
            <a:pPr marL="1620774" lvl="4" indent="-514350">
              <a:buFont typeface="+mj-lt"/>
              <a:buAutoNum type="arabicPeriod"/>
            </a:pPr>
            <a:r>
              <a:rPr lang="en-US" dirty="0"/>
              <a:t>Lk. 24:49-53: His last appearance and ascension (Acts 1:1-12)</a:t>
            </a:r>
          </a:p>
          <a:p>
            <a:pPr marL="1620774" lvl="4" indent="-514350">
              <a:buFont typeface="+mj-lt"/>
              <a:buAutoNum type="arabicPeriod"/>
            </a:pPr>
            <a:endParaRPr lang="en-US" i="1" dirty="0"/>
          </a:p>
          <a:p>
            <a:pPr marL="1353312" lvl="3" indent="-457200">
              <a:buFont typeface="+mj-lt"/>
              <a:buAutoNum type="alphaUcPeriod"/>
            </a:pPr>
            <a:endParaRPr lang="en-US" i="1" dirty="0"/>
          </a:p>
          <a:p>
            <a:pPr marL="1353312" lvl="3" indent="-457200">
              <a:buFont typeface="+mj-lt"/>
              <a:buAutoNum type="alphaUcPeriod"/>
            </a:pPr>
            <a:endParaRPr lang="en-US" dirty="0"/>
          </a:p>
        </p:txBody>
      </p:sp>
      <p:sp>
        <p:nvSpPr>
          <p:cNvPr id="2" name="TextBox 1">
            <a:extLst>
              <a:ext uri="{FF2B5EF4-FFF2-40B4-BE49-F238E27FC236}">
                <a16:creationId xmlns:a16="http://schemas.microsoft.com/office/drawing/2014/main" id="{08D5F33E-7851-DC4F-832B-C855DD36CBC7}"/>
              </a:ext>
            </a:extLst>
          </p:cNvPr>
          <p:cNvSpPr txBox="1"/>
          <p:nvPr/>
        </p:nvSpPr>
        <p:spPr>
          <a:xfrm>
            <a:off x="1066800" y="5867400"/>
            <a:ext cx="7251216" cy="338554"/>
          </a:xfrm>
          <a:prstGeom prst="rect">
            <a:avLst/>
          </a:prstGeom>
          <a:noFill/>
        </p:spPr>
        <p:txBody>
          <a:bodyPr wrap="none" rtlCol="0">
            <a:spAutoFit/>
          </a:bodyPr>
          <a:lstStyle/>
          <a:p>
            <a:r>
              <a:rPr lang="en-US" sz="1600" dirty="0"/>
              <a:t>Outline pulled from Robert Harkrider’s two-volume workbook commentary on Luke</a:t>
            </a:r>
          </a:p>
        </p:txBody>
      </p:sp>
    </p:spTree>
    <p:extLst>
      <p:ext uri="{BB962C8B-B14F-4D97-AF65-F5344CB8AC3E}">
        <p14:creationId xmlns:p14="http://schemas.microsoft.com/office/powerpoint/2010/main" val="4253380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3D9AD6-1959-8944-8D80-ABDACE7FFE6E}"/>
              </a:ext>
            </a:extLst>
          </p:cNvPr>
          <p:cNvSpPr txBox="1"/>
          <p:nvPr/>
        </p:nvSpPr>
        <p:spPr>
          <a:xfrm>
            <a:off x="2971800" y="304800"/>
            <a:ext cx="2758897" cy="584775"/>
          </a:xfrm>
          <a:prstGeom prst="rect">
            <a:avLst/>
          </a:prstGeom>
          <a:noFill/>
          <a:ln w="38100">
            <a:solidFill>
              <a:schemeClr val="tx1"/>
            </a:solidFill>
          </a:ln>
        </p:spPr>
        <p:txBody>
          <a:bodyPr wrap="none" rtlCol="0">
            <a:spAutoFit/>
          </a:bodyPr>
          <a:lstStyle/>
          <a:p>
            <a:r>
              <a:rPr lang="en-US" sz="3200" b="1" dirty="0"/>
              <a:t>The Last Week</a:t>
            </a:r>
          </a:p>
        </p:txBody>
      </p:sp>
      <p:cxnSp>
        <p:nvCxnSpPr>
          <p:cNvPr id="5" name="Straight Connector 4">
            <a:extLst>
              <a:ext uri="{FF2B5EF4-FFF2-40B4-BE49-F238E27FC236}">
                <a16:creationId xmlns:a16="http://schemas.microsoft.com/office/drawing/2014/main" id="{F4C1FF0C-9B6A-4449-BA29-D1BBAF7B790A}"/>
              </a:ext>
            </a:extLst>
          </p:cNvPr>
          <p:cNvCxnSpPr>
            <a:cxnSpLocks/>
          </p:cNvCxnSpPr>
          <p:nvPr/>
        </p:nvCxnSpPr>
        <p:spPr>
          <a:xfrm>
            <a:off x="1219200" y="1066800"/>
            <a:ext cx="0" cy="5619749"/>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9AF2005A-9956-1949-8053-452216B5210E}"/>
              </a:ext>
            </a:extLst>
          </p:cNvPr>
          <p:cNvCxnSpPr>
            <a:cxnSpLocks/>
          </p:cNvCxnSpPr>
          <p:nvPr/>
        </p:nvCxnSpPr>
        <p:spPr>
          <a:xfrm>
            <a:off x="2514600" y="1066800"/>
            <a:ext cx="0" cy="561974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52A09963-6426-0643-BCC5-FF095FB14B4D}"/>
              </a:ext>
            </a:extLst>
          </p:cNvPr>
          <p:cNvCxnSpPr>
            <a:cxnSpLocks/>
          </p:cNvCxnSpPr>
          <p:nvPr/>
        </p:nvCxnSpPr>
        <p:spPr>
          <a:xfrm>
            <a:off x="3886200" y="1080612"/>
            <a:ext cx="0" cy="5616475"/>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9DA4B133-DFA1-2C4D-9433-145C862673D9}"/>
              </a:ext>
            </a:extLst>
          </p:cNvPr>
          <p:cNvCxnSpPr>
            <a:cxnSpLocks/>
          </p:cNvCxnSpPr>
          <p:nvPr/>
        </p:nvCxnSpPr>
        <p:spPr>
          <a:xfrm flipH="1">
            <a:off x="5205111" y="1066800"/>
            <a:ext cx="1952" cy="5619749"/>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F393FD2E-9F2A-BE4C-8B26-D0378744B52B}"/>
              </a:ext>
            </a:extLst>
          </p:cNvPr>
          <p:cNvCxnSpPr>
            <a:cxnSpLocks/>
          </p:cNvCxnSpPr>
          <p:nvPr/>
        </p:nvCxnSpPr>
        <p:spPr>
          <a:xfrm flipH="1">
            <a:off x="6500165" y="1080612"/>
            <a:ext cx="650" cy="5600699"/>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E81D5766-BD97-B146-A583-ADD207E99CBF}"/>
              </a:ext>
            </a:extLst>
          </p:cNvPr>
          <p:cNvCxnSpPr>
            <a:cxnSpLocks/>
          </p:cNvCxnSpPr>
          <p:nvPr/>
        </p:nvCxnSpPr>
        <p:spPr>
          <a:xfrm>
            <a:off x="7631565" y="1066799"/>
            <a:ext cx="0" cy="558165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D1ECCFB9-B6AE-C24A-ADA0-286BE91FF3C0}"/>
              </a:ext>
            </a:extLst>
          </p:cNvPr>
          <p:cNvCxnSpPr>
            <a:cxnSpLocks/>
          </p:cNvCxnSpPr>
          <p:nvPr/>
        </p:nvCxnSpPr>
        <p:spPr>
          <a:xfrm flipH="1">
            <a:off x="76199" y="1066800"/>
            <a:ext cx="8991602"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68355F93-3729-E547-9D70-F6F3F8F4F73D}"/>
              </a:ext>
            </a:extLst>
          </p:cNvPr>
          <p:cNvCxnSpPr>
            <a:cxnSpLocks/>
          </p:cNvCxnSpPr>
          <p:nvPr/>
        </p:nvCxnSpPr>
        <p:spPr>
          <a:xfrm>
            <a:off x="9077409" y="1027217"/>
            <a:ext cx="0" cy="5723264"/>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DDE3CF41-24BA-7941-B45B-227E0EE1E594}"/>
              </a:ext>
            </a:extLst>
          </p:cNvPr>
          <p:cNvCxnSpPr>
            <a:cxnSpLocks/>
          </p:cNvCxnSpPr>
          <p:nvPr/>
        </p:nvCxnSpPr>
        <p:spPr>
          <a:xfrm flipH="1">
            <a:off x="82836" y="1066800"/>
            <a:ext cx="12414" cy="5619749"/>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5C324C30-F949-AF4E-8585-CE9F05BFA7B1}"/>
              </a:ext>
            </a:extLst>
          </p:cNvPr>
          <p:cNvCxnSpPr>
            <a:cxnSpLocks/>
          </p:cNvCxnSpPr>
          <p:nvPr/>
        </p:nvCxnSpPr>
        <p:spPr>
          <a:xfrm flipH="1" flipV="1">
            <a:off x="95250" y="6686549"/>
            <a:ext cx="8946356" cy="10538"/>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025392A6-66E9-7744-953D-BE10D1F284D8}"/>
              </a:ext>
            </a:extLst>
          </p:cNvPr>
          <p:cNvCxnSpPr>
            <a:cxnSpLocks/>
          </p:cNvCxnSpPr>
          <p:nvPr/>
        </p:nvCxnSpPr>
        <p:spPr>
          <a:xfrm flipH="1">
            <a:off x="30957" y="1991734"/>
            <a:ext cx="9082256" cy="12208"/>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EA7B667A-0558-B541-BB02-EAB882506F97}"/>
              </a:ext>
            </a:extLst>
          </p:cNvPr>
          <p:cNvCxnSpPr>
            <a:cxnSpLocks/>
          </p:cNvCxnSpPr>
          <p:nvPr/>
        </p:nvCxnSpPr>
        <p:spPr>
          <a:xfrm flipH="1">
            <a:off x="82836" y="4876800"/>
            <a:ext cx="8958770"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79660466-B6F3-804F-A2EF-2F24774B7245}"/>
              </a:ext>
            </a:extLst>
          </p:cNvPr>
          <p:cNvCxnSpPr>
            <a:cxnSpLocks/>
          </p:cNvCxnSpPr>
          <p:nvPr/>
        </p:nvCxnSpPr>
        <p:spPr>
          <a:xfrm flipH="1">
            <a:off x="102393" y="5486400"/>
            <a:ext cx="893921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CA374243-8E7D-AB49-9A33-671894B8F0EA}"/>
              </a:ext>
            </a:extLst>
          </p:cNvPr>
          <p:cNvCxnSpPr>
            <a:cxnSpLocks/>
          </p:cNvCxnSpPr>
          <p:nvPr/>
        </p:nvCxnSpPr>
        <p:spPr>
          <a:xfrm flipH="1">
            <a:off x="82836" y="6096000"/>
            <a:ext cx="8915399"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0ED091BE-3BB5-1448-949A-E22F15E27817}"/>
              </a:ext>
            </a:extLst>
          </p:cNvPr>
          <p:cNvCxnSpPr>
            <a:cxnSpLocks/>
          </p:cNvCxnSpPr>
          <p:nvPr/>
        </p:nvCxnSpPr>
        <p:spPr>
          <a:xfrm flipH="1" flipV="1">
            <a:off x="59024" y="4278568"/>
            <a:ext cx="8982582" cy="15798"/>
          </a:xfrm>
          <a:prstGeom prst="line">
            <a:avLst/>
          </a:prstGeom>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3E4F5C3A-00D3-974E-BB5D-F340548D92FC}"/>
              </a:ext>
            </a:extLst>
          </p:cNvPr>
          <p:cNvSpPr txBox="1"/>
          <p:nvPr/>
        </p:nvSpPr>
        <p:spPr>
          <a:xfrm>
            <a:off x="1373015" y="1100138"/>
            <a:ext cx="936475" cy="923330"/>
          </a:xfrm>
          <a:prstGeom prst="rect">
            <a:avLst/>
          </a:prstGeom>
          <a:noFill/>
        </p:spPr>
        <p:txBody>
          <a:bodyPr wrap="none" rtlCol="0">
            <a:spAutoFit/>
          </a:bodyPr>
          <a:lstStyle/>
          <a:p>
            <a:pPr algn="ctr"/>
            <a:r>
              <a:rPr lang="en-US" b="1" dirty="0"/>
              <a:t>Sunday</a:t>
            </a:r>
          </a:p>
          <a:p>
            <a:pPr algn="ctr"/>
            <a:r>
              <a:rPr lang="en-US" b="1" dirty="0"/>
              <a:t>5 days </a:t>
            </a:r>
          </a:p>
          <a:p>
            <a:pPr algn="ctr"/>
            <a:r>
              <a:rPr lang="en-US" b="1" dirty="0"/>
              <a:t>before </a:t>
            </a:r>
          </a:p>
        </p:txBody>
      </p:sp>
      <p:sp>
        <p:nvSpPr>
          <p:cNvPr id="47" name="TextBox 46">
            <a:extLst>
              <a:ext uri="{FF2B5EF4-FFF2-40B4-BE49-F238E27FC236}">
                <a16:creationId xmlns:a16="http://schemas.microsoft.com/office/drawing/2014/main" id="{32592603-275E-924F-97D8-2ADAC5951870}"/>
              </a:ext>
            </a:extLst>
          </p:cNvPr>
          <p:cNvSpPr txBox="1"/>
          <p:nvPr/>
        </p:nvSpPr>
        <p:spPr>
          <a:xfrm>
            <a:off x="146470" y="1134070"/>
            <a:ext cx="1095173" cy="923330"/>
          </a:xfrm>
          <a:prstGeom prst="rect">
            <a:avLst/>
          </a:prstGeom>
          <a:noFill/>
        </p:spPr>
        <p:txBody>
          <a:bodyPr wrap="none" rtlCol="0">
            <a:spAutoFit/>
          </a:bodyPr>
          <a:lstStyle/>
          <a:p>
            <a:pPr algn="ctr"/>
            <a:r>
              <a:rPr lang="en-US" b="1" dirty="0"/>
              <a:t>Saturday</a:t>
            </a:r>
          </a:p>
          <a:p>
            <a:pPr algn="ctr"/>
            <a:r>
              <a:rPr lang="en-US" b="1" dirty="0"/>
              <a:t>6 days </a:t>
            </a:r>
          </a:p>
          <a:p>
            <a:pPr algn="ctr"/>
            <a:r>
              <a:rPr lang="en-US" b="1" dirty="0"/>
              <a:t>before</a:t>
            </a:r>
          </a:p>
        </p:txBody>
      </p:sp>
      <p:sp>
        <p:nvSpPr>
          <p:cNvPr id="48" name="TextBox 47">
            <a:extLst>
              <a:ext uri="{FF2B5EF4-FFF2-40B4-BE49-F238E27FC236}">
                <a16:creationId xmlns:a16="http://schemas.microsoft.com/office/drawing/2014/main" id="{E32BF1C9-2F91-514B-A614-DD75803E098B}"/>
              </a:ext>
            </a:extLst>
          </p:cNvPr>
          <p:cNvSpPr txBox="1"/>
          <p:nvPr/>
        </p:nvSpPr>
        <p:spPr>
          <a:xfrm>
            <a:off x="2630495" y="1098352"/>
            <a:ext cx="997389" cy="923330"/>
          </a:xfrm>
          <a:prstGeom prst="rect">
            <a:avLst/>
          </a:prstGeom>
          <a:noFill/>
        </p:spPr>
        <p:txBody>
          <a:bodyPr wrap="none" rtlCol="0">
            <a:spAutoFit/>
          </a:bodyPr>
          <a:lstStyle/>
          <a:p>
            <a:pPr algn="ctr"/>
            <a:r>
              <a:rPr lang="en-US" b="1" dirty="0"/>
              <a:t>Monday</a:t>
            </a:r>
          </a:p>
          <a:p>
            <a:pPr algn="ctr"/>
            <a:r>
              <a:rPr lang="en-US" b="1" dirty="0"/>
              <a:t>4 days </a:t>
            </a:r>
          </a:p>
          <a:p>
            <a:pPr algn="ctr"/>
            <a:r>
              <a:rPr lang="en-US" b="1" dirty="0"/>
              <a:t>before</a:t>
            </a:r>
          </a:p>
        </p:txBody>
      </p:sp>
      <p:sp>
        <p:nvSpPr>
          <p:cNvPr id="49" name="TextBox 48">
            <a:extLst>
              <a:ext uri="{FF2B5EF4-FFF2-40B4-BE49-F238E27FC236}">
                <a16:creationId xmlns:a16="http://schemas.microsoft.com/office/drawing/2014/main" id="{30B74334-A6E3-B740-8F38-F391443DE77F}"/>
              </a:ext>
            </a:extLst>
          </p:cNvPr>
          <p:cNvSpPr txBox="1"/>
          <p:nvPr/>
        </p:nvSpPr>
        <p:spPr>
          <a:xfrm>
            <a:off x="3898995" y="1061113"/>
            <a:ext cx="1008353" cy="923330"/>
          </a:xfrm>
          <a:prstGeom prst="rect">
            <a:avLst/>
          </a:prstGeom>
          <a:noFill/>
        </p:spPr>
        <p:txBody>
          <a:bodyPr wrap="none" rtlCol="0">
            <a:spAutoFit/>
          </a:bodyPr>
          <a:lstStyle/>
          <a:p>
            <a:pPr algn="ctr"/>
            <a:r>
              <a:rPr lang="en-US" b="1" dirty="0"/>
              <a:t>Tuesday</a:t>
            </a:r>
          </a:p>
          <a:p>
            <a:pPr algn="ctr"/>
            <a:r>
              <a:rPr lang="en-US" b="1" dirty="0"/>
              <a:t>3 days </a:t>
            </a:r>
          </a:p>
          <a:p>
            <a:pPr algn="ctr"/>
            <a:r>
              <a:rPr lang="en-US" b="1" dirty="0"/>
              <a:t>before</a:t>
            </a:r>
          </a:p>
        </p:txBody>
      </p:sp>
      <p:sp>
        <p:nvSpPr>
          <p:cNvPr id="50" name="TextBox 49">
            <a:extLst>
              <a:ext uri="{FF2B5EF4-FFF2-40B4-BE49-F238E27FC236}">
                <a16:creationId xmlns:a16="http://schemas.microsoft.com/office/drawing/2014/main" id="{82744FF7-80AC-A34A-953B-9A5A239495F8}"/>
              </a:ext>
            </a:extLst>
          </p:cNvPr>
          <p:cNvSpPr txBox="1"/>
          <p:nvPr/>
        </p:nvSpPr>
        <p:spPr>
          <a:xfrm>
            <a:off x="5152012" y="1066799"/>
            <a:ext cx="1343189" cy="923330"/>
          </a:xfrm>
          <a:prstGeom prst="rect">
            <a:avLst/>
          </a:prstGeom>
          <a:noFill/>
        </p:spPr>
        <p:txBody>
          <a:bodyPr wrap="none" rtlCol="0">
            <a:spAutoFit/>
          </a:bodyPr>
          <a:lstStyle/>
          <a:p>
            <a:pPr algn="ctr"/>
            <a:r>
              <a:rPr lang="en-US" b="1" dirty="0"/>
              <a:t>Wednesday</a:t>
            </a:r>
          </a:p>
          <a:p>
            <a:pPr algn="ctr"/>
            <a:r>
              <a:rPr lang="en-US" b="1" dirty="0"/>
              <a:t>2 days </a:t>
            </a:r>
          </a:p>
          <a:p>
            <a:pPr algn="ctr"/>
            <a:r>
              <a:rPr lang="en-US" b="1" dirty="0"/>
              <a:t>before</a:t>
            </a:r>
          </a:p>
        </p:txBody>
      </p:sp>
      <p:sp>
        <p:nvSpPr>
          <p:cNvPr id="51" name="TextBox 50">
            <a:extLst>
              <a:ext uri="{FF2B5EF4-FFF2-40B4-BE49-F238E27FC236}">
                <a16:creationId xmlns:a16="http://schemas.microsoft.com/office/drawing/2014/main" id="{5CE3C63C-6A79-7841-8096-51B439540CE1}"/>
              </a:ext>
            </a:extLst>
          </p:cNvPr>
          <p:cNvSpPr txBox="1"/>
          <p:nvPr/>
        </p:nvSpPr>
        <p:spPr>
          <a:xfrm>
            <a:off x="6537194" y="1080612"/>
            <a:ext cx="1114409" cy="923330"/>
          </a:xfrm>
          <a:prstGeom prst="rect">
            <a:avLst/>
          </a:prstGeom>
          <a:noFill/>
        </p:spPr>
        <p:txBody>
          <a:bodyPr wrap="none" rtlCol="0">
            <a:spAutoFit/>
          </a:bodyPr>
          <a:lstStyle/>
          <a:p>
            <a:pPr algn="ctr"/>
            <a:r>
              <a:rPr lang="en-US" b="1" dirty="0"/>
              <a:t>Thursday</a:t>
            </a:r>
          </a:p>
          <a:p>
            <a:pPr algn="ctr"/>
            <a:r>
              <a:rPr lang="en-US" b="1" dirty="0"/>
              <a:t>1 day </a:t>
            </a:r>
          </a:p>
          <a:p>
            <a:pPr algn="ctr"/>
            <a:r>
              <a:rPr lang="en-US" b="1" dirty="0"/>
              <a:t>before</a:t>
            </a:r>
          </a:p>
        </p:txBody>
      </p:sp>
      <p:sp>
        <p:nvSpPr>
          <p:cNvPr id="52" name="TextBox 51">
            <a:extLst>
              <a:ext uri="{FF2B5EF4-FFF2-40B4-BE49-F238E27FC236}">
                <a16:creationId xmlns:a16="http://schemas.microsoft.com/office/drawing/2014/main" id="{B44BCBB2-F5C0-124C-9D03-7DF684A3384F}"/>
              </a:ext>
            </a:extLst>
          </p:cNvPr>
          <p:cNvSpPr txBox="1"/>
          <p:nvPr/>
        </p:nvSpPr>
        <p:spPr>
          <a:xfrm>
            <a:off x="7881331" y="1162377"/>
            <a:ext cx="1077539" cy="646331"/>
          </a:xfrm>
          <a:prstGeom prst="rect">
            <a:avLst/>
          </a:prstGeom>
          <a:noFill/>
        </p:spPr>
        <p:txBody>
          <a:bodyPr wrap="none" rtlCol="0">
            <a:spAutoFit/>
          </a:bodyPr>
          <a:lstStyle/>
          <a:p>
            <a:pPr algn="ctr"/>
            <a:r>
              <a:rPr lang="en-US" b="1" dirty="0"/>
              <a:t>Friday</a:t>
            </a:r>
          </a:p>
          <a:p>
            <a:pPr algn="ctr"/>
            <a:r>
              <a:rPr lang="en-US" b="1" dirty="0"/>
              <a:t>Passover</a:t>
            </a:r>
          </a:p>
        </p:txBody>
      </p:sp>
      <p:sp>
        <p:nvSpPr>
          <p:cNvPr id="53" name="TextBox 52">
            <a:extLst>
              <a:ext uri="{FF2B5EF4-FFF2-40B4-BE49-F238E27FC236}">
                <a16:creationId xmlns:a16="http://schemas.microsoft.com/office/drawing/2014/main" id="{256981E8-2CBA-3442-A4ED-06293CF367EF}"/>
              </a:ext>
            </a:extLst>
          </p:cNvPr>
          <p:cNvSpPr txBox="1"/>
          <p:nvPr/>
        </p:nvSpPr>
        <p:spPr>
          <a:xfrm>
            <a:off x="159885" y="2021682"/>
            <a:ext cx="1067308" cy="1938992"/>
          </a:xfrm>
          <a:prstGeom prst="rect">
            <a:avLst/>
          </a:prstGeom>
          <a:noFill/>
        </p:spPr>
        <p:txBody>
          <a:bodyPr wrap="square" rtlCol="0">
            <a:spAutoFit/>
          </a:bodyPr>
          <a:lstStyle/>
          <a:p>
            <a:pPr algn="ctr"/>
            <a:r>
              <a:rPr lang="en-US" sz="1600" dirty="0"/>
              <a:t>Jesus arrived in Bethany</a:t>
            </a:r>
          </a:p>
          <a:p>
            <a:pPr algn="ctr"/>
            <a:endParaRPr lang="en-US" sz="800" dirty="0"/>
          </a:p>
          <a:p>
            <a:pPr algn="ctr"/>
            <a:r>
              <a:rPr lang="en-US" sz="1600" dirty="0"/>
              <a:t>Mary anoints Jesus for His burial</a:t>
            </a:r>
          </a:p>
        </p:txBody>
      </p:sp>
      <p:sp>
        <p:nvSpPr>
          <p:cNvPr id="63" name="TextBox 62">
            <a:extLst>
              <a:ext uri="{FF2B5EF4-FFF2-40B4-BE49-F238E27FC236}">
                <a16:creationId xmlns:a16="http://schemas.microsoft.com/office/drawing/2014/main" id="{61E456BC-1F10-F44D-9748-9809FDC243BB}"/>
              </a:ext>
            </a:extLst>
          </p:cNvPr>
          <p:cNvSpPr txBox="1"/>
          <p:nvPr/>
        </p:nvSpPr>
        <p:spPr>
          <a:xfrm>
            <a:off x="1310029" y="2351544"/>
            <a:ext cx="1180757" cy="830997"/>
          </a:xfrm>
          <a:prstGeom prst="rect">
            <a:avLst/>
          </a:prstGeom>
          <a:noFill/>
        </p:spPr>
        <p:txBody>
          <a:bodyPr wrap="square" rtlCol="0">
            <a:spAutoFit/>
          </a:bodyPr>
          <a:lstStyle/>
          <a:p>
            <a:pPr algn="ctr"/>
            <a:r>
              <a:rPr lang="en-US" sz="1600" dirty="0"/>
              <a:t>Royal entry</a:t>
            </a:r>
          </a:p>
          <a:p>
            <a:pPr algn="ctr"/>
            <a:r>
              <a:rPr lang="en-US" sz="1600" dirty="0"/>
              <a:t>into Jerusalem</a:t>
            </a:r>
          </a:p>
        </p:txBody>
      </p:sp>
      <p:sp>
        <p:nvSpPr>
          <p:cNvPr id="66" name="TextBox 65">
            <a:extLst>
              <a:ext uri="{FF2B5EF4-FFF2-40B4-BE49-F238E27FC236}">
                <a16:creationId xmlns:a16="http://schemas.microsoft.com/office/drawing/2014/main" id="{2FC77264-7571-7842-81CD-D06B925B5FB7}"/>
              </a:ext>
            </a:extLst>
          </p:cNvPr>
          <p:cNvSpPr txBox="1"/>
          <p:nvPr/>
        </p:nvSpPr>
        <p:spPr>
          <a:xfrm>
            <a:off x="2491619" y="1963340"/>
            <a:ext cx="1402555" cy="2092881"/>
          </a:xfrm>
          <a:prstGeom prst="rect">
            <a:avLst/>
          </a:prstGeom>
          <a:noFill/>
        </p:spPr>
        <p:txBody>
          <a:bodyPr wrap="square" rtlCol="0">
            <a:spAutoFit/>
          </a:bodyPr>
          <a:lstStyle/>
          <a:p>
            <a:pPr algn="ctr"/>
            <a:r>
              <a:rPr lang="en-US" sz="1600" dirty="0"/>
              <a:t>Barren fig tree is cursed </a:t>
            </a:r>
          </a:p>
          <a:p>
            <a:pPr algn="ctr"/>
            <a:endParaRPr lang="en-US" sz="800" dirty="0"/>
          </a:p>
          <a:p>
            <a:pPr algn="ctr"/>
            <a:r>
              <a:rPr lang="en-US" sz="1600" dirty="0"/>
              <a:t>Jesus cleanses temple</a:t>
            </a:r>
          </a:p>
          <a:p>
            <a:pPr algn="ctr"/>
            <a:endParaRPr lang="en-US" sz="800" dirty="0"/>
          </a:p>
          <a:p>
            <a:pPr algn="ctr"/>
            <a:r>
              <a:rPr lang="en-US" sz="1600" dirty="0"/>
              <a:t>Responds to unbelief</a:t>
            </a:r>
          </a:p>
          <a:p>
            <a:endParaRPr lang="en-US" dirty="0"/>
          </a:p>
        </p:txBody>
      </p:sp>
      <p:sp>
        <p:nvSpPr>
          <p:cNvPr id="69" name="TextBox 68">
            <a:extLst>
              <a:ext uri="{FF2B5EF4-FFF2-40B4-BE49-F238E27FC236}">
                <a16:creationId xmlns:a16="http://schemas.microsoft.com/office/drawing/2014/main" id="{850ED02F-567F-DC43-A3AF-5C740E05B2B4}"/>
              </a:ext>
            </a:extLst>
          </p:cNvPr>
          <p:cNvSpPr txBox="1"/>
          <p:nvPr/>
        </p:nvSpPr>
        <p:spPr>
          <a:xfrm>
            <a:off x="3862385" y="2058651"/>
            <a:ext cx="1342381" cy="2154436"/>
          </a:xfrm>
          <a:prstGeom prst="rect">
            <a:avLst/>
          </a:prstGeom>
          <a:noFill/>
        </p:spPr>
        <p:txBody>
          <a:bodyPr wrap="square" rtlCol="0">
            <a:spAutoFit/>
          </a:bodyPr>
          <a:lstStyle/>
          <a:p>
            <a:pPr algn="ctr"/>
            <a:r>
              <a:rPr lang="en-US" sz="1400" dirty="0"/>
              <a:t>Chief Priests,</a:t>
            </a:r>
          </a:p>
          <a:p>
            <a:pPr algn="ctr"/>
            <a:r>
              <a:rPr lang="en-US" sz="1400" dirty="0"/>
              <a:t>Herodians, </a:t>
            </a:r>
          </a:p>
          <a:p>
            <a:pPr algn="ctr"/>
            <a:r>
              <a:rPr lang="en-US" sz="1400" dirty="0"/>
              <a:t>Sadducees</a:t>
            </a:r>
          </a:p>
          <a:p>
            <a:pPr algn="ctr"/>
            <a:r>
              <a:rPr lang="en-US" sz="1400" dirty="0"/>
              <a:t>attempt to  trick Jesus</a:t>
            </a:r>
            <a:br>
              <a:rPr lang="en-US" sz="1400" dirty="0"/>
            </a:br>
            <a:endParaRPr lang="en-US" sz="800" dirty="0"/>
          </a:p>
          <a:p>
            <a:pPr algn="ctr"/>
            <a:r>
              <a:rPr lang="en-US" sz="1400" dirty="0"/>
              <a:t>A lawyer asks, “What is the greatest command?” </a:t>
            </a:r>
          </a:p>
        </p:txBody>
      </p:sp>
      <p:sp>
        <p:nvSpPr>
          <p:cNvPr id="71" name="TextBox 70">
            <a:extLst>
              <a:ext uri="{FF2B5EF4-FFF2-40B4-BE49-F238E27FC236}">
                <a16:creationId xmlns:a16="http://schemas.microsoft.com/office/drawing/2014/main" id="{61DA9A1E-37DB-A844-84BA-13E4D1846619}"/>
              </a:ext>
            </a:extLst>
          </p:cNvPr>
          <p:cNvSpPr txBox="1"/>
          <p:nvPr/>
        </p:nvSpPr>
        <p:spPr>
          <a:xfrm>
            <a:off x="5144013" y="2057130"/>
            <a:ext cx="1402553" cy="1692771"/>
          </a:xfrm>
          <a:prstGeom prst="rect">
            <a:avLst/>
          </a:prstGeom>
          <a:noFill/>
        </p:spPr>
        <p:txBody>
          <a:bodyPr wrap="square" rtlCol="0">
            <a:spAutoFit/>
          </a:bodyPr>
          <a:lstStyle/>
          <a:p>
            <a:pPr algn="ctr"/>
            <a:r>
              <a:rPr lang="en-US" sz="1600" dirty="0"/>
              <a:t>Sanhedrin plot to kill Jesus </a:t>
            </a:r>
          </a:p>
          <a:p>
            <a:pPr algn="ctr"/>
            <a:endParaRPr lang="en-US" sz="800" dirty="0"/>
          </a:p>
          <a:p>
            <a:pPr algn="ctr"/>
            <a:r>
              <a:rPr lang="en-US" sz="1600" dirty="0"/>
              <a:t>Judas makes agreement to betray Jesus  </a:t>
            </a:r>
          </a:p>
        </p:txBody>
      </p:sp>
      <p:sp>
        <p:nvSpPr>
          <p:cNvPr id="72" name="TextBox 71">
            <a:extLst>
              <a:ext uri="{FF2B5EF4-FFF2-40B4-BE49-F238E27FC236}">
                <a16:creationId xmlns:a16="http://schemas.microsoft.com/office/drawing/2014/main" id="{26C7416E-6C0A-BE41-A52F-5218ADC94FB3}"/>
              </a:ext>
            </a:extLst>
          </p:cNvPr>
          <p:cNvSpPr txBox="1"/>
          <p:nvPr/>
        </p:nvSpPr>
        <p:spPr>
          <a:xfrm>
            <a:off x="6546566" y="2086718"/>
            <a:ext cx="1206137" cy="1077218"/>
          </a:xfrm>
          <a:prstGeom prst="rect">
            <a:avLst/>
          </a:prstGeom>
          <a:noFill/>
        </p:spPr>
        <p:txBody>
          <a:bodyPr wrap="square" rtlCol="0">
            <a:spAutoFit/>
          </a:bodyPr>
          <a:lstStyle/>
          <a:p>
            <a:r>
              <a:rPr lang="en-US" sz="1600" dirty="0"/>
              <a:t>Preparation</a:t>
            </a:r>
          </a:p>
          <a:p>
            <a:r>
              <a:rPr lang="en-US" sz="1600" dirty="0"/>
              <a:t>for the Passover meal</a:t>
            </a:r>
          </a:p>
        </p:txBody>
      </p:sp>
      <p:sp>
        <p:nvSpPr>
          <p:cNvPr id="73" name="TextBox 72">
            <a:extLst>
              <a:ext uri="{FF2B5EF4-FFF2-40B4-BE49-F238E27FC236}">
                <a16:creationId xmlns:a16="http://schemas.microsoft.com/office/drawing/2014/main" id="{2878355D-A79A-A944-AFF1-91ABA434364F}"/>
              </a:ext>
            </a:extLst>
          </p:cNvPr>
          <p:cNvSpPr txBox="1"/>
          <p:nvPr/>
        </p:nvSpPr>
        <p:spPr>
          <a:xfrm>
            <a:off x="7608576" y="2055390"/>
            <a:ext cx="1535424" cy="1938992"/>
          </a:xfrm>
          <a:prstGeom prst="rect">
            <a:avLst/>
          </a:prstGeom>
          <a:noFill/>
        </p:spPr>
        <p:txBody>
          <a:bodyPr wrap="square" rtlCol="0">
            <a:spAutoFit/>
          </a:bodyPr>
          <a:lstStyle/>
          <a:p>
            <a:pPr algn="ctr"/>
            <a:r>
              <a:rPr lang="en-US" sz="1600" dirty="0"/>
              <a:t>The Lord’s </a:t>
            </a:r>
          </a:p>
          <a:p>
            <a:pPr algn="ctr"/>
            <a:r>
              <a:rPr lang="en-US" sz="1600" dirty="0"/>
              <a:t>Supper is instituted</a:t>
            </a:r>
          </a:p>
          <a:p>
            <a:pPr algn="ctr"/>
            <a:endParaRPr lang="en-US" sz="800" dirty="0"/>
          </a:p>
          <a:p>
            <a:pPr algn="ctr"/>
            <a:r>
              <a:rPr lang="en-US" sz="1600" dirty="0"/>
              <a:t>Jesus is betrayed, tried, crucified, and buried</a:t>
            </a:r>
          </a:p>
        </p:txBody>
      </p:sp>
      <p:sp>
        <p:nvSpPr>
          <p:cNvPr id="77" name="TextBox 76">
            <a:extLst>
              <a:ext uri="{FF2B5EF4-FFF2-40B4-BE49-F238E27FC236}">
                <a16:creationId xmlns:a16="http://schemas.microsoft.com/office/drawing/2014/main" id="{8E8C20EE-F284-E943-B2E2-FDBB59E38317}"/>
              </a:ext>
            </a:extLst>
          </p:cNvPr>
          <p:cNvSpPr txBox="1"/>
          <p:nvPr/>
        </p:nvSpPr>
        <p:spPr>
          <a:xfrm>
            <a:off x="68344" y="4219945"/>
            <a:ext cx="1066081" cy="656854"/>
          </a:xfrm>
          <a:prstGeom prst="rect">
            <a:avLst/>
          </a:prstGeom>
          <a:noFill/>
        </p:spPr>
        <p:txBody>
          <a:bodyPr wrap="square" rtlCol="0">
            <a:spAutoFit/>
          </a:bodyPr>
          <a:lstStyle/>
          <a:p>
            <a:r>
              <a:rPr lang="en-US" dirty="0"/>
              <a:t>Mt. 26:6-13</a:t>
            </a:r>
          </a:p>
        </p:txBody>
      </p:sp>
      <p:sp>
        <p:nvSpPr>
          <p:cNvPr id="78" name="TextBox 77">
            <a:extLst>
              <a:ext uri="{FF2B5EF4-FFF2-40B4-BE49-F238E27FC236}">
                <a16:creationId xmlns:a16="http://schemas.microsoft.com/office/drawing/2014/main" id="{244C2A6F-2322-9C4E-B768-588892C0DAE2}"/>
              </a:ext>
            </a:extLst>
          </p:cNvPr>
          <p:cNvSpPr txBox="1"/>
          <p:nvPr/>
        </p:nvSpPr>
        <p:spPr>
          <a:xfrm>
            <a:off x="74709" y="4849481"/>
            <a:ext cx="1136499" cy="646331"/>
          </a:xfrm>
          <a:prstGeom prst="rect">
            <a:avLst/>
          </a:prstGeom>
          <a:noFill/>
        </p:spPr>
        <p:txBody>
          <a:bodyPr wrap="square" rtlCol="0">
            <a:spAutoFit/>
          </a:bodyPr>
          <a:lstStyle/>
          <a:p>
            <a:r>
              <a:rPr lang="en-US" dirty="0"/>
              <a:t>Mk. 14:</a:t>
            </a:r>
          </a:p>
          <a:p>
            <a:r>
              <a:rPr lang="en-US" dirty="0"/>
              <a:t>3-9</a:t>
            </a:r>
          </a:p>
        </p:txBody>
      </p:sp>
      <p:sp>
        <p:nvSpPr>
          <p:cNvPr id="79" name="TextBox 78">
            <a:extLst>
              <a:ext uri="{FF2B5EF4-FFF2-40B4-BE49-F238E27FC236}">
                <a16:creationId xmlns:a16="http://schemas.microsoft.com/office/drawing/2014/main" id="{AF41457C-A190-D744-B903-E3C2A655D6F7}"/>
              </a:ext>
            </a:extLst>
          </p:cNvPr>
          <p:cNvSpPr txBox="1"/>
          <p:nvPr/>
        </p:nvSpPr>
        <p:spPr>
          <a:xfrm>
            <a:off x="-31957" y="5597009"/>
            <a:ext cx="1066081" cy="369332"/>
          </a:xfrm>
          <a:prstGeom prst="rect">
            <a:avLst/>
          </a:prstGeom>
          <a:noFill/>
        </p:spPr>
        <p:txBody>
          <a:bodyPr wrap="square" rtlCol="0">
            <a:spAutoFit/>
          </a:bodyPr>
          <a:lstStyle/>
          <a:p>
            <a:pPr algn="ctr"/>
            <a:r>
              <a:rPr lang="en-US" dirty="0"/>
              <a:t>Luke</a:t>
            </a:r>
          </a:p>
        </p:txBody>
      </p:sp>
      <p:sp>
        <p:nvSpPr>
          <p:cNvPr id="80" name="TextBox 79">
            <a:extLst>
              <a:ext uri="{FF2B5EF4-FFF2-40B4-BE49-F238E27FC236}">
                <a16:creationId xmlns:a16="http://schemas.microsoft.com/office/drawing/2014/main" id="{8557767F-77F4-914D-B670-2B1484E22C4D}"/>
              </a:ext>
            </a:extLst>
          </p:cNvPr>
          <p:cNvSpPr txBox="1"/>
          <p:nvPr/>
        </p:nvSpPr>
        <p:spPr>
          <a:xfrm>
            <a:off x="74709" y="6022898"/>
            <a:ext cx="1136499" cy="646331"/>
          </a:xfrm>
          <a:prstGeom prst="rect">
            <a:avLst/>
          </a:prstGeom>
          <a:noFill/>
        </p:spPr>
        <p:txBody>
          <a:bodyPr wrap="square" rtlCol="0">
            <a:spAutoFit/>
          </a:bodyPr>
          <a:lstStyle/>
          <a:p>
            <a:r>
              <a:rPr lang="en-US" dirty="0"/>
              <a:t>Jn. 12:1-11</a:t>
            </a:r>
          </a:p>
        </p:txBody>
      </p:sp>
      <p:sp>
        <p:nvSpPr>
          <p:cNvPr id="81" name="TextBox 80">
            <a:extLst>
              <a:ext uri="{FF2B5EF4-FFF2-40B4-BE49-F238E27FC236}">
                <a16:creationId xmlns:a16="http://schemas.microsoft.com/office/drawing/2014/main" id="{85B4472D-419E-BF45-9705-638A7E93BAC4}"/>
              </a:ext>
            </a:extLst>
          </p:cNvPr>
          <p:cNvSpPr txBox="1"/>
          <p:nvPr/>
        </p:nvSpPr>
        <p:spPr>
          <a:xfrm>
            <a:off x="1412862" y="4308709"/>
            <a:ext cx="857927" cy="369332"/>
          </a:xfrm>
          <a:prstGeom prst="rect">
            <a:avLst/>
          </a:prstGeom>
          <a:noFill/>
        </p:spPr>
        <p:txBody>
          <a:bodyPr wrap="none" rtlCol="0">
            <a:spAutoFit/>
          </a:bodyPr>
          <a:lstStyle/>
          <a:p>
            <a:r>
              <a:rPr lang="en-US" dirty="0"/>
              <a:t>21:1-11</a:t>
            </a:r>
          </a:p>
        </p:txBody>
      </p:sp>
      <p:sp>
        <p:nvSpPr>
          <p:cNvPr id="82" name="TextBox 81">
            <a:extLst>
              <a:ext uri="{FF2B5EF4-FFF2-40B4-BE49-F238E27FC236}">
                <a16:creationId xmlns:a16="http://schemas.microsoft.com/office/drawing/2014/main" id="{16A121DC-7ED1-944F-9E1F-51A9F0FA064C}"/>
              </a:ext>
            </a:extLst>
          </p:cNvPr>
          <p:cNvSpPr txBox="1"/>
          <p:nvPr/>
        </p:nvSpPr>
        <p:spPr>
          <a:xfrm>
            <a:off x="2693502" y="4267201"/>
            <a:ext cx="967252" cy="369332"/>
          </a:xfrm>
          <a:prstGeom prst="rect">
            <a:avLst/>
          </a:prstGeom>
          <a:noFill/>
        </p:spPr>
        <p:txBody>
          <a:bodyPr wrap="none" rtlCol="0">
            <a:spAutoFit/>
          </a:bodyPr>
          <a:lstStyle/>
          <a:p>
            <a:r>
              <a:rPr lang="en-US" dirty="0"/>
              <a:t>21:12-17</a:t>
            </a:r>
          </a:p>
        </p:txBody>
      </p:sp>
      <p:sp>
        <p:nvSpPr>
          <p:cNvPr id="83" name="TextBox 82">
            <a:extLst>
              <a:ext uri="{FF2B5EF4-FFF2-40B4-BE49-F238E27FC236}">
                <a16:creationId xmlns:a16="http://schemas.microsoft.com/office/drawing/2014/main" id="{9CE9E2BA-1291-8E44-B56D-4582893738A9}"/>
              </a:ext>
            </a:extLst>
          </p:cNvPr>
          <p:cNvSpPr txBox="1"/>
          <p:nvPr/>
        </p:nvSpPr>
        <p:spPr>
          <a:xfrm>
            <a:off x="3895245" y="4278568"/>
            <a:ext cx="1292020" cy="369332"/>
          </a:xfrm>
          <a:prstGeom prst="rect">
            <a:avLst/>
          </a:prstGeom>
          <a:noFill/>
        </p:spPr>
        <p:txBody>
          <a:bodyPr wrap="none" rtlCol="0">
            <a:spAutoFit/>
          </a:bodyPr>
          <a:lstStyle/>
          <a:p>
            <a:r>
              <a:rPr lang="en-US" dirty="0"/>
              <a:t>21:18-25:46</a:t>
            </a:r>
          </a:p>
        </p:txBody>
      </p:sp>
      <p:sp>
        <p:nvSpPr>
          <p:cNvPr id="84" name="TextBox 83">
            <a:extLst>
              <a:ext uri="{FF2B5EF4-FFF2-40B4-BE49-F238E27FC236}">
                <a16:creationId xmlns:a16="http://schemas.microsoft.com/office/drawing/2014/main" id="{AF2151F0-5E1D-F346-A2D6-5910DA55E0A1}"/>
              </a:ext>
            </a:extLst>
          </p:cNvPr>
          <p:cNvSpPr txBox="1"/>
          <p:nvPr/>
        </p:nvSpPr>
        <p:spPr>
          <a:xfrm>
            <a:off x="5159631" y="4281187"/>
            <a:ext cx="1410964" cy="369332"/>
          </a:xfrm>
          <a:prstGeom prst="rect">
            <a:avLst/>
          </a:prstGeom>
          <a:noFill/>
        </p:spPr>
        <p:txBody>
          <a:bodyPr wrap="none" rtlCol="0">
            <a:spAutoFit/>
          </a:bodyPr>
          <a:lstStyle/>
          <a:p>
            <a:r>
              <a:rPr lang="en-US" dirty="0"/>
              <a:t>26:1-5, 14-16</a:t>
            </a:r>
          </a:p>
        </p:txBody>
      </p:sp>
      <p:sp>
        <p:nvSpPr>
          <p:cNvPr id="85" name="TextBox 84">
            <a:extLst>
              <a:ext uri="{FF2B5EF4-FFF2-40B4-BE49-F238E27FC236}">
                <a16:creationId xmlns:a16="http://schemas.microsoft.com/office/drawing/2014/main" id="{C366D30B-4B30-3040-8D7D-1422CB56D48B}"/>
              </a:ext>
            </a:extLst>
          </p:cNvPr>
          <p:cNvSpPr txBox="1"/>
          <p:nvPr/>
        </p:nvSpPr>
        <p:spPr>
          <a:xfrm>
            <a:off x="6615730" y="4267201"/>
            <a:ext cx="988091" cy="369332"/>
          </a:xfrm>
          <a:prstGeom prst="rect">
            <a:avLst/>
          </a:prstGeom>
          <a:noFill/>
        </p:spPr>
        <p:txBody>
          <a:bodyPr wrap="none" rtlCol="0">
            <a:spAutoFit/>
          </a:bodyPr>
          <a:lstStyle/>
          <a:p>
            <a:r>
              <a:rPr lang="en-US" dirty="0"/>
              <a:t>26:17-19</a:t>
            </a:r>
          </a:p>
        </p:txBody>
      </p:sp>
      <p:sp>
        <p:nvSpPr>
          <p:cNvPr id="86" name="TextBox 85">
            <a:extLst>
              <a:ext uri="{FF2B5EF4-FFF2-40B4-BE49-F238E27FC236}">
                <a16:creationId xmlns:a16="http://schemas.microsoft.com/office/drawing/2014/main" id="{B7DAE3EA-BD3B-1947-A413-94C3BC65B92E}"/>
              </a:ext>
            </a:extLst>
          </p:cNvPr>
          <p:cNvSpPr txBox="1"/>
          <p:nvPr/>
        </p:nvSpPr>
        <p:spPr>
          <a:xfrm>
            <a:off x="7736708" y="4296581"/>
            <a:ext cx="1313821" cy="369332"/>
          </a:xfrm>
          <a:prstGeom prst="rect">
            <a:avLst/>
          </a:prstGeom>
          <a:noFill/>
        </p:spPr>
        <p:txBody>
          <a:bodyPr wrap="none" rtlCol="0">
            <a:spAutoFit/>
          </a:bodyPr>
          <a:lstStyle/>
          <a:p>
            <a:r>
              <a:rPr lang="en-US" dirty="0"/>
              <a:t>26:20-27:66</a:t>
            </a:r>
          </a:p>
        </p:txBody>
      </p:sp>
      <p:sp>
        <p:nvSpPr>
          <p:cNvPr id="87" name="TextBox 86">
            <a:extLst>
              <a:ext uri="{FF2B5EF4-FFF2-40B4-BE49-F238E27FC236}">
                <a16:creationId xmlns:a16="http://schemas.microsoft.com/office/drawing/2014/main" id="{475FD3D3-B3B8-C747-AB2D-A495BC2A45BA}"/>
              </a:ext>
            </a:extLst>
          </p:cNvPr>
          <p:cNvSpPr txBox="1"/>
          <p:nvPr/>
        </p:nvSpPr>
        <p:spPr>
          <a:xfrm>
            <a:off x="1390648" y="4876799"/>
            <a:ext cx="843501" cy="369332"/>
          </a:xfrm>
          <a:prstGeom prst="rect">
            <a:avLst/>
          </a:prstGeom>
          <a:noFill/>
        </p:spPr>
        <p:txBody>
          <a:bodyPr wrap="none" rtlCol="0">
            <a:spAutoFit/>
          </a:bodyPr>
          <a:lstStyle/>
          <a:p>
            <a:r>
              <a:rPr lang="en-US" dirty="0"/>
              <a:t>11:1-11</a:t>
            </a:r>
          </a:p>
        </p:txBody>
      </p:sp>
      <p:sp>
        <p:nvSpPr>
          <p:cNvPr id="88" name="TextBox 87">
            <a:extLst>
              <a:ext uri="{FF2B5EF4-FFF2-40B4-BE49-F238E27FC236}">
                <a16:creationId xmlns:a16="http://schemas.microsoft.com/office/drawing/2014/main" id="{AAC1F166-EA86-0343-A22E-416B6A12F9C9}"/>
              </a:ext>
            </a:extLst>
          </p:cNvPr>
          <p:cNvSpPr txBox="1"/>
          <p:nvPr/>
        </p:nvSpPr>
        <p:spPr>
          <a:xfrm>
            <a:off x="2780609" y="4876799"/>
            <a:ext cx="979755" cy="369332"/>
          </a:xfrm>
          <a:prstGeom prst="rect">
            <a:avLst/>
          </a:prstGeom>
          <a:noFill/>
        </p:spPr>
        <p:txBody>
          <a:bodyPr wrap="none" rtlCol="0">
            <a:spAutoFit/>
          </a:bodyPr>
          <a:lstStyle/>
          <a:p>
            <a:r>
              <a:rPr lang="en-US" dirty="0"/>
              <a:t>11:12-19</a:t>
            </a:r>
          </a:p>
        </p:txBody>
      </p:sp>
      <p:sp>
        <p:nvSpPr>
          <p:cNvPr id="89" name="TextBox 88">
            <a:extLst>
              <a:ext uri="{FF2B5EF4-FFF2-40B4-BE49-F238E27FC236}">
                <a16:creationId xmlns:a16="http://schemas.microsoft.com/office/drawing/2014/main" id="{861BAA43-1587-8B44-A698-D3ECF929D9D9}"/>
              </a:ext>
            </a:extLst>
          </p:cNvPr>
          <p:cNvSpPr txBox="1"/>
          <p:nvPr/>
        </p:nvSpPr>
        <p:spPr>
          <a:xfrm>
            <a:off x="3935677" y="4849481"/>
            <a:ext cx="1230914" cy="369332"/>
          </a:xfrm>
          <a:prstGeom prst="rect">
            <a:avLst/>
          </a:prstGeom>
          <a:noFill/>
        </p:spPr>
        <p:txBody>
          <a:bodyPr wrap="none" rtlCol="0">
            <a:spAutoFit/>
          </a:bodyPr>
          <a:lstStyle/>
          <a:p>
            <a:r>
              <a:rPr lang="en-US" dirty="0"/>
              <a:t>11;20-13:37</a:t>
            </a:r>
          </a:p>
        </p:txBody>
      </p:sp>
      <p:sp>
        <p:nvSpPr>
          <p:cNvPr id="90" name="TextBox 89">
            <a:extLst>
              <a:ext uri="{FF2B5EF4-FFF2-40B4-BE49-F238E27FC236}">
                <a16:creationId xmlns:a16="http://schemas.microsoft.com/office/drawing/2014/main" id="{C6139FA7-1D16-F146-A18B-49B9E46D157F}"/>
              </a:ext>
            </a:extLst>
          </p:cNvPr>
          <p:cNvSpPr txBox="1"/>
          <p:nvPr/>
        </p:nvSpPr>
        <p:spPr>
          <a:xfrm>
            <a:off x="5253127" y="4819308"/>
            <a:ext cx="1187509" cy="646331"/>
          </a:xfrm>
          <a:prstGeom prst="rect">
            <a:avLst/>
          </a:prstGeom>
          <a:noFill/>
        </p:spPr>
        <p:txBody>
          <a:bodyPr wrap="square" rtlCol="0">
            <a:spAutoFit/>
          </a:bodyPr>
          <a:lstStyle/>
          <a:p>
            <a:r>
              <a:rPr lang="en-US" dirty="0"/>
              <a:t>14:1-2, 10-11</a:t>
            </a:r>
          </a:p>
        </p:txBody>
      </p:sp>
      <p:sp>
        <p:nvSpPr>
          <p:cNvPr id="91" name="TextBox 90">
            <a:extLst>
              <a:ext uri="{FF2B5EF4-FFF2-40B4-BE49-F238E27FC236}">
                <a16:creationId xmlns:a16="http://schemas.microsoft.com/office/drawing/2014/main" id="{AC88DC6C-9877-734B-998F-68A422B79AB2}"/>
              </a:ext>
            </a:extLst>
          </p:cNvPr>
          <p:cNvSpPr txBox="1"/>
          <p:nvPr/>
        </p:nvSpPr>
        <p:spPr>
          <a:xfrm>
            <a:off x="6615730" y="4876799"/>
            <a:ext cx="994183" cy="369332"/>
          </a:xfrm>
          <a:prstGeom prst="rect">
            <a:avLst/>
          </a:prstGeom>
          <a:noFill/>
        </p:spPr>
        <p:txBody>
          <a:bodyPr wrap="none" rtlCol="0">
            <a:spAutoFit/>
          </a:bodyPr>
          <a:lstStyle/>
          <a:p>
            <a:r>
              <a:rPr lang="en-US" dirty="0"/>
              <a:t>14:12-16</a:t>
            </a:r>
          </a:p>
        </p:txBody>
      </p:sp>
      <p:sp>
        <p:nvSpPr>
          <p:cNvPr id="92" name="TextBox 91">
            <a:extLst>
              <a:ext uri="{FF2B5EF4-FFF2-40B4-BE49-F238E27FC236}">
                <a16:creationId xmlns:a16="http://schemas.microsoft.com/office/drawing/2014/main" id="{3AD05C6C-5780-1443-B062-F2E3A51B4967}"/>
              </a:ext>
            </a:extLst>
          </p:cNvPr>
          <p:cNvSpPr txBox="1"/>
          <p:nvPr/>
        </p:nvSpPr>
        <p:spPr>
          <a:xfrm>
            <a:off x="7752703" y="4849481"/>
            <a:ext cx="1238159" cy="369332"/>
          </a:xfrm>
          <a:prstGeom prst="rect">
            <a:avLst/>
          </a:prstGeom>
          <a:noFill/>
        </p:spPr>
        <p:txBody>
          <a:bodyPr wrap="none" rtlCol="0">
            <a:spAutoFit/>
          </a:bodyPr>
          <a:lstStyle/>
          <a:p>
            <a:r>
              <a:rPr lang="en-US" dirty="0"/>
              <a:t>14:17-15:47</a:t>
            </a:r>
          </a:p>
        </p:txBody>
      </p:sp>
      <p:sp>
        <p:nvSpPr>
          <p:cNvPr id="93" name="TextBox 92">
            <a:extLst>
              <a:ext uri="{FF2B5EF4-FFF2-40B4-BE49-F238E27FC236}">
                <a16:creationId xmlns:a16="http://schemas.microsoft.com/office/drawing/2014/main" id="{B190AD95-BDDF-4548-BA4D-01FC4F6E37FC}"/>
              </a:ext>
            </a:extLst>
          </p:cNvPr>
          <p:cNvSpPr txBox="1"/>
          <p:nvPr/>
        </p:nvSpPr>
        <p:spPr>
          <a:xfrm>
            <a:off x="1309231" y="5522772"/>
            <a:ext cx="1026243" cy="369332"/>
          </a:xfrm>
          <a:prstGeom prst="rect">
            <a:avLst/>
          </a:prstGeom>
          <a:noFill/>
        </p:spPr>
        <p:txBody>
          <a:bodyPr wrap="none" rtlCol="0">
            <a:spAutoFit/>
          </a:bodyPr>
          <a:lstStyle/>
          <a:p>
            <a:r>
              <a:rPr lang="en-US" dirty="0"/>
              <a:t>19:29-44</a:t>
            </a:r>
          </a:p>
        </p:txBody>
      </p:sp>
      <p:sp>
        <p:nvSpPr>
          <p:cNvPr id="94" name="TextBox 93">
            <a:extLst>
              <a:ext uri="{FF2B5EF4-FFF2-40B4-BE49-F238E27FC236}">
                <a16:creationId xmlns:a16="http://schemas.microsoft.com/office/drawing/2014/main" id="{54232975-9E3D-B042-BD5C-4025D2300042}"/>
              </a:ext>
            </a:extLst>
          </p:cNvPr>
          <p:cNvSpPr txBox="1"/>
          <p:nvPr/>
        </p:nvSpPr>
        <p:spPr>
          <a:xfrm>
            <a:off x="2645724" y="5495812"/>
            <a:ext cx="1015021" cy="369332"/>
          </a:xfrm>
          <a:prstGeom prst="rect">
            <a:avLst/>
          </a:prstGeom>
          <a:noFill/>
        </p:spPr>
        <p:txBody>
          <a:bodyPr wrap="none" rtlCol="0">
            <a:spAutoFit/>
          </a:bodyPr>
          <a:lstStyle/>
          <a:p>
            <a:r>
              <a:rPr lang="en-US" dirty="0"/>
              <a:t>19:45-48</a:t>
            </a:r>
          </a:p>
        </p:txBody>
      </p:sp>
      <p:sp>
        <p:nvSpPr>
          <p:cNvPr id="95" name="TextBox 94">
            <a:extLst>
              <a:ext uri="{FF2B5EF4-FFF2-40B4-BE49-F238E27FC236}">
                <a16:creationId xmlns:a16="http://schemas.microsoft.com/office/drawing/2014/main" id="{6381A566-B73A-7C4A-AE3A-4566213C9FD4}"/>
              </a:ext>
            </a:extLst>
          </p:cNvPr>
          <p:cNvSpPr txBox="1"/>
          <p:nvPr/>
        </p:nvSpPr>
        <p:spPr>
          <a:xfrm>
            <a:off x="3890204" y="5504016"/>
            <a:ext cx="1166025" cy="369332"/>
          </a:xfrm>
          <a:prstGeom prst="rect">
            <a:avLst/>
          </a:prstGeom>
          <a:noFill/>
        </p:spPr>
        <p:txBody>
          <a:bodyPr wrap="none" rtlCol="0">
            <a:spAutoFit/>
          </a:bodyPr>
          <a:lstStyle/>
          <a:p>
            <a:r>
              <a:rPr lang="en-US" dirty="0"/>
              <a:t>20:1-21:38</a:t>
            </a:r>
          </a:p>
        </p:txBody>
      </p:sp>
      <p:sp>
        <p:nvSpPr>
          <p:cNvPr id="96" name="TextBox 95">
            <a:extLst>
              <a:ext uri="{FF2B5EF4-FFF2-40B4-BE49-F238E27FC236}">
                <a16:creationId xmlns:a16="http://schemas.microsoft.com/office/drawing/2014/main" id="{12D8EF8A-2AC0-BC4D-834A-79BE94CEAEB3}"/>
              </a:ext>
            </a:extLst>
          </p:cNvPr>
          <p:cNvSpPr txBox="1"/>
          <p:nvPr/>
        </p:nvSpPr>
        <p:spPr>
          <a:xfrm>
            <a:off x="5294567" y="5522772"/>
            <a:ext cx="1182824" cy="369332"/>
          </a:xfrm>
          <a:prstGeom prst="rect">
            <a:avLst/>
          </a:prstGeom>
          <a:noFill/>
        </p:spPr>
        <p:txBody>
          <a:bodyPr wrap="none" rtlCol="0">
            <a:spAutoFit/>
          </a:bodyPr>
          <a:lstStyle/>
          <a:p>
            <a:r>
              <a:rPr lang="en-US" dirty="0"/>
              <a:t>22:1-2, 3-6</a:t>
            </a:r>
          </a:p>
        </p:txBody>
      </p:sp>
      <p:sp>
        <p:nvSpPr>
          <p:cNvPr id="97" name="TextBox 96">
            <a:extLst>
              <a:ext uri="{FF2B5EF4-FFF2-40B4-BE49-F238E27FC236}">
                <a16:creationId xmlns:a16="http://schemas.microsoft.com/office/drawing/2014/main" id="{B601B069-8FD7-254E-99C0-F9346E9D7DB8}"/>
              </a:ext>
            </a:extLst>
          </p:cNvPr>
          <p:cNvSpPr txBox="1"/>
          <p:nvPr/>
        </p:nvSpPr>
        <p:spPr>
          <a:xfrm>
            <a:off x="6615730" y="5532591"/>
            <a:ext cx="851772" cy="369332"/>
          </a:xfrm>
          <a:prstGeom prst="rect">
            <a:avLst/>
          </a:prstGeom>
          <a:noFill/>
        </p:spPr>
        <p:txBody>
          <a:bodyPr wrap="none" rtlCol="0">
            <a:spAutoFit/>
          </a:bodyPr>
          <a:lstStyle/>
          <a:p>
            <a:r>
              <a:rPr lang="en-US" dirty="0"/>
              <a:t>22:7-13</a:t>
            </a:r>
          </a:p>
        </p:txBody>
      </p:sp>
      <p:sp>
        <p:nvSpPr>
          <p:cNvPr id="98" name="TextBox 97">
            <a:extLst>
              <a:ext uri="{FF2B5EF4-FFF2-40B4-BE49-F238E27FC236}">
                <a16:creationId xmlns:a16="http://schemas.microsoft.com/office/drawing/2014/main" id="{ED41D779-E0C3-AF4C-AA20-E5BCEE1DB3F7}"/>
              </a:ext>
            </a:extLst>
          </p:cNvPr>
          <p:cNvSpPr txBox="1"/>
          <p:nvPr/>
        </p:nvSpPr>
        <p:spPr>
          <a:xfrm>
            <a:off x="7695641" y="5523678"/>
            <a:ext cx="1281889" cy="369332"/>
          </a:xfrm>
          <a:prstGeom prst="rect">
            <a:avLst/>
          </a:prstGeom>
          <a:noFill/>
        </p:spPr>
        <p:txBody>
          <a:bodyPr wrap="none" rtlCol="0">
            <a:spAutoFit/>
          </a:bodyPr>
          <a:lstStyle/>
          <a:p>
            <a:r>
              <a:rPr lang="en-US" dirty="0"/>
              <a:t>22;14-23:56</a:t>
            </a:r>
          </a:p>
        </p:txBody>
      </p:sp>
      <p:sp>
        <p:nvSpPr>
          <p:cNvPr id="99" name="TextBox 98">
            <a:extLst>
              <a:ext uri="{FF2B5EF4-FFF2-40B4-BE49-F238E27FC236}">
                <a16:creationId xmlns:a16="http://schemas.microsoft.com/office/drawing/2014/main" id="{712E2094-2FD9-EA42-9661-1A31355A7676}"/>
              </a:ext>
            </a:extLst>
          </p:cNvPr>
          <p:cNvSpPr txBox="1"/>
          <p:nvPr/>
        </p:nvSpPr>
        <p:spPr>
          <a:xfrm>
            <a:off x="1380191" y="6161397"/>
            <a:ext cx="994183" cy="369332"/>
          </a:xfrm>
          <a:prstGeom prst="rect">
            <a:avLst/>
          </a:prstGeom>
          <a:noFill/>
        </p:spPr>
        <p:txBody>
          <a:bodyPr wrap="none" rtlCol="0">
            <a:spAutoFit/>
          </a:bodyPr>
          <a:lstStyle/>
          <a:p>
            <a:r>
              <a:rPr lang="en-US" dirty="0"/>
              <a:t>12:12-19</a:t>
            </a:r>
          </a:p>
        </p:txBody>
      </p:sp>
      <p:sp>
        <p:nvSpPr>
          <p:cNvPr id="100" name="TextBox 99">
            <a:extLst>
              <a:ext uri="{FF2B5EF4-FFF2-40B4-BE49-F238E27FC236}">
                <a16:creationId xmlns:a16="http://schemas.microsoft.com/office/drawing/2014/main" id="{7546DD5D-43AA-114A-8F5B-BFEBCA8B4637}"/>
              </a:ext>
            </a:extLst>
          </p:cNvPr>
          <p:cNvSpPr txBox="1"/>
          <p:nvPr/>
        </p:nvSpPr>
        <p:spPr>
          <a:xfrm>
            <a:off x="2665215" y="6130405"/>
            <a:ext cx="1002839" cy="369332"/>
          </a:xfrm>
          <a:prstGeom prst="rect">
            <a:avLst/>
          </a:prstGeom>
          <a:noFill/>
        </p:spPr>
        <p:txBody>
          <a:bodyPr wrap="none" rtlCol="0">
            <a:spAutoFit/>
          </a:bodyPr>
          <a:lstStyle/>
          <a:p>
            <a:r>
              <a:rPr lang="en-US" dirty="0"/>
              <a:t>12:20-50</a:t>
            </a:r>
          </a:p>
        </p:txBody>
      </p:sp>
      <p:sp>
        <p:nvSpPr>
          <p:cNvPr id="101" name="TextBox 100">
            <a:extLst>
              <a:ext uri="{FF2B5EF4-FFF2-40B4-BE49-F238E27FC236}">
                <a16:creationId xmlns:a16="http://schemas.microsoft.com/office/drawing/2014/main" id="{9B957827-DD79-6C40-872F-FFB772C589C6}"/>
              </a:ext>
            </a:extLst>
          </p:cNvPr>
          <p:cNvSpPr txBox="1"/>
          <p:nvPr/>
        </p:nvSpPr>
        <p:spPr>
          <a:xfrm>
            <a:off x="7721836" y="6114325"/>
            <a:ext cx="1153649" cy="369332"/>
          </a:xfrm>
          <a:prstGeom prst="rect">
            <a:avLst/>
          </a:prstGeom>
          <a:noFill/>
        </p:spPr>
        <p:txBody>
          <a:bodyPr wrap="none" rtlCol="0">
            <a:spAutoFit/>
          </a:bodyPr>
          <a:lstStyle/>
          <a:p>
            <a:r>
              <a:rPr lang="en-US" dirty="0"/>
              <a:t>13:1-19:42</a:t>
            </a:r>
          </a:p>
        </p:txBody>
      </p:sp>
      <p:sp>
        <p:nvSpPr>
          <p:cNvPr id="17" name="TextBox 16">
            <a:extLst>
              <a:ext uri="{FF2B5EF4-FFF2-40B4-BE49-F238E27FC236}">
                <a16:creationId xmlns:a16="http://schemas.microsoft.com/office/drawing/2014/main" id="{770BF24F-273D-9A42-B975-37E380AB9693}"/>
              </a:ext>
            </a:extLst>
          </p:cNvPr>
          <p:cNvSpPr txBox="1"/>
          <p:nvPr/>
        </p:nvSpPr>
        <p:spPr>
          <a:xfrm>
            <a:off x="9666514" y="6204857"/>
            <a:ext cx="184731" cy="369332"/>
          </a:xfrm>
          <a:prstGeom prst="rect">
            <a:avLst/>
          </a:prstGeom>
          <a:noFill/>
        </p:spPr>
        <p:txBody>
          <a:bodyPr wrap="none" rtlCol="0">
            <a:spAutoFit/>
          </a:bodyPr>
          <a:lstStyle/>
          <a:p>
            <a:endParaRPr lang="en-US" dirty="0"/>
          </a:p>
        </p:txBody>
      </p:sp>
      <p:sp>
        <p:nvSpPr>
          <p:cNvPr id="32" name="TextBox 31">
            <a:extLst>
              <a:ext uri="{FF2B5EF4-FFF2-40B4-BE49-F238E27FC236}">
                <a16:creationId xmlns:a16="http://schemas.microsoft.com/office/drawing/2014/main" id="{9FA8D2C7-F1AA-3648-A8DE-7E451177715A}"/>
              </a:ext>
            </a:extLst>
          </p:cNvPr>
          <p:cNvSpPr txBox="1"/>
          <p:nvPr/>
        </p:nvSpPr>
        <p:spPr>
          <a:xfrm>
            <a:off x="9307286" y="1845129"/>
            <a:ext cx="184731" cy="369332"/>
          </a:xfrm>
          <a:prstGeom prst="rect">
            <a:avLst/>
          </a:prstGeom>
          <a:noFill/>
        </p:spPr>
        <p:txBody>
          <a:bodyPr wrap="none" rtlCol="0">
            <a:spAutoFit/>
          </a:bodyPr>
          <a:lstStyle/>
          <a:p>
            <a:endParaRPr lang="en-US" dirty="0"/>
          </a:p>
        </p:txBody>
      </p:sp>
      <p:sp>
        <p:nvSpPr>
          <p:cNvPr id="33" name="TextBox 32">
            <a:extLst>
              <a:ext uri="{FF2B5EF4-FFF2-40B4-BE49-F238E27FC236}">
                <a16:creationId xmlns:a16="http://schemas.microsoft.com/office/drawing/2014/main" id="{354A258B-B748-3342-B5A0-7E319AE27086}"/>
              </a:ext>
            </a:extLst>
          </p:cNvPr>
          <p:cNvSpPr txBox="1"/>
          <p:nvPr/>
        </p:nvSpPr>
        <p:spPr>
          <a:xfrm>
            <a:off x="6335295" y="297169"/>
            <a:ext cx="2273764" cy="584775"/>
          </a:xfrm>
          <a:prstGeom prst="rect">
            <a:avLst/>
          </a:prstGeom>
          <a:noFill/>
        </p:spPr>
        <p:txBody>
          <a:bodyPr wrap="none" rtlCol="0">
            <a:spAutoFit/>
          </a:bodyPr>
          <a:lstStyle/>
          <a:p>
            <a:pPr algn="ctr"/>
            <a:r>
              <a:rPr lang="en-US" dirty="0"/>
              <a:t>*</a:t>
            </a:r>
            <a:r>
              <a:rPr lang="en-US" sz="1400" dirty="0"/>
              <a:t>From Harkrider, Matthew, </a:t>
            </a:r>
          </a:p>
          <a:p>
            <a:pPr algn="ctr"/>
            <a:r>
              <a:rPr lang="en-US" sz="1400" dirty="0"/>
              <a:t>Book 2, </a:t>
            </a:r>
            <a:r>
              <a:rPr lang="en-US" sz="1400" i="1" dirty="0"/>
              <a:t>page 126</a:t>
            </a:r>
          </a:p>
        </p:txBody>
      </p:sp>
    </p:spTree>
    <p:extLst>
      <p:ext uri="{BB962C8B-B14F-4D97-AF65-F5344CB8AC3E}">
        <p14:creationId xmlns:p14="http://schemas.microsoft.com/office/powerpoint/2010/main" val="1824513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8D4BF-DA5E-A849-A282-311A63FF1DF1}"/>
              </a:ext>
            </a:extLst>
          </p:cNvPr>
          <p:cNvSpPr>
            <a:spLocks noGrp="1"/>
          </p:cNvSpPr>
          <p:nvPr>
            <p:ph type="title"/>
          </p:nvPr>
        </p:nvSpPr>
        <p:spPr/>
        <p:txBody>
          <a:bodyPr>
            <a:normAutofit/>
          </a:bodyPr>
          <a:lstStyle/>
          <a:p>
            <a:r>
              <a:rPr lang="en-US" sz="3200" dirty="0"/>
              <a:t>Appearances of Jesus </a:t>
            </a:r>
          </a:p>
        </p:txBody>
      </p:sp>
      <p:sp>
        <p:nvSpPr>
          <p:cNvPr id="3" name="Content Placeholder 2">
            <a:extLst>
              <a:ext uri="{FF2B5EF4-FFF2-40B4-BE49-F238E27FC236}">
                <a16:creationId xmlns:a16="http://schemas.microsoft.com/office/drawing/2014/main" id="{82465A10-7142-5242-82B5-89ABA5416634}"/>
              </a:ext>
            </a:extLst>
          </p:cNvPr>
          <p:cNvSpPr>
            <a:spLocks noGrp="1"/>
          </p:cNvSpPr>
          <p:nvPr>
            <p:ph idx="1"/>
          </p:nvPr>
        </p:nvSpPr>
        <p:spPr>
          <a:xfrm>
            <a:off x="228600" y="1524000"/>
            <a:ext cx="8915400" cy="4724401"/>
          </a:xfrm>
        </p:spPr>
        <p:txBody>
          <a:bodyPr>
            <a:normAutofit/>
          </a:bodyPr>
          <a:lstStyle/>
          <a:p>
            <a:pPr marL="633222" indent="-514350">
              <a:buFont typeface="+mj-lt"/>
              <a:buAutoNum type="arabicPeriod"/>
            </a:pPr>
            <a:r>
              <a:rPr lang="en-US" sz="2000" dirty="0"/>
              <a:t>Mary Magdalene(Jhn. 20:11-18; Mk. 16:9-11)</a:t>
            </a:r>
          </a:p>
          <a:p>
            <a:pPr marL="633222" indent="-514350">
              <a:buFont typeface="+mj-lt"/>
              <a:buAutoNum type="arabicPeriod"/>
            </a:pPr>
            <a:r>
              <a:rPr lang="en-US" sz="2000" dirty="0"/>
              <a:t>To the other women (MT. 28:9-10)</a:t>
            </a:r>
          </a:p>
          <a:p>
            <a:pPr marL="633222" indent="-514350">
              <a:buFont typeface="+mj-lt"/>
              <a:buAutoNum type="arabicPeriod"/>
            </a:pPr>
            <a:r>
              <a:rPr lang="en-US" sz="2000" dirty="0"/>
              <a:t>Cleopas and companion on road to Emmaus (Lk. 24:13-31; Mk. 16:12-13)</a:t>
            </a:r>
          </a:p>
          <a:p>
            <a:pPr marL="633222" indent="-514350">
              <a:buFont typeface="+mj-lt"/>
              <a:buAutoNum type="arabicPeriod"/>
            </a:pPr>
            <a:r>
              <a:rPr lang="en-US" sz="2000" dirty="0"/>
              <a:t>Simon Peter (Lk. 24:33-35; 1 Cor. 15:5)</a:t>
            </a:r>
          </a:p>
          <a:p>
            <a:pPr marL="633222" indent="-514350">
              <a:buFont typeface="+mj-lt"/>
              <a:buAutoNum type="arabicPeriod"/>
            </a:pPr>
            <a:r>
              <a:rPr lang="en-US" sz="2000" dirty="0"/>
              <a:t>Disciples, except Thomas (Jhn. 20:19-23; Lk. 24:36-43; Mk. 16:14)</a:t>
            </a:r>
          </a:p>
          <a:p>
            <a:pPr marL="633222" indent="-514350">
              <a:buFont typeface="+mj-lt"/>
              <a:buAutoNum type="arabicPeriod"/>
            </a:pPr>
            <a:r>
              <a:rPr lang="en-US" sz="2000" dirty="0"/>
              <a:t>Disciples, with Thomas (one week later) (Jhn. 20:24-29)</a:t>
            </a:r>
          </a:p>
          <a:p>
            <a:pPr marL="633222" indent="-514350">
              <a:buFont typeface="+mj-lt"/>
              <a:buAutoNum type="arabicPeriod"/>
            </a:pPr>
            <a:r>
              <a:rPr lang="en-US" sz="2000" dirty="0"/>
              <a:t>Seven disciples at Sea of Tiberius (Jhn. 21:1-14)</a:t>
            </a:r>
          </a:p>
          <a:p>
            <a:pPr marL="633222" indent="-514350">
              <a:buFont typeface="+mj-lt"/>
              <a:buAutoNum type="arabicPeriod"/>
            </a:pPr>
            <a:r>
              <a:rPr lang="en-US" sz="2000" dirty="0"/>
              <a:t>On a mountain (Great Commission given) (Mt. 28:16-20)</a:t>
            </a:r>
          </a:p>
          <a:p>
            <a:pPr marL="633222" indent="-514350">
              <a:buFont typeface="+mj-lt"/>
              <a:buAutoNum type="arabicPeriod"/>
            </a:pPr>
            <a:r>
              <a:rPr lang="en-US" sz="2000" dirty="0"/>
              <a:t>500 brethren at once (1 Cor. 15:6)</a:t>
            </a:r>
          </a:p>
          <a:p>
            <a:pPr marL="633222" indent="-514350">
              <a:buFont typeface="+mj-lt"/>
              <a:buAutoNum type="arabicPeriod"/>
            </a:pPr>
            <a:r>
              <a:rPr lang="en-US" sz="2000" dirty="0"/>
              <a:t>James (1 Cor. 15:7)</a:t>
            </a:r>
          </a:p>
          <a:p>
            <a:pPr marL="633222" indent="-514350">
              <a:buFont typeface="+mj-lt"/>
              <a:buAutoNum type="arabicPeriod"/>
            </a:pPr>
            <a:r>
              <a:rPr lang="en-US" sz="2000" dirty="0"/>
              <a:t>All of the Apostles (1 Cor. 15:7; Acts 1:4-12; Lk. 24:50-51).  </a:t>
            </a:r>
          </a:p>
          <a:p>
            <a:pPr marL="633222" indent="-514350">
              <a:buFont typeface="+mj-lt"/>
              <a:buAutoNum type="arabicPeriod"/>
            </a:pPr>
            <a:r>
              <a:rPr lang="en-US" sz="2000" dirty="0"/>
              <a:t>Paul (1 Cor. 15:8; Acts 9:3-7, 22, 26).  </a:t>
            </a:r>
          </a:p>
          <a:p>
            <a:pPr marL="633222" indent="-514350">
              <a:buFont typeface="+mj-lt"/>
              <a:buAutoNum type="arabicPeriod"/>
            </a:pPr>
            <a:endParaRPr lang="en-US" sz="2000" dirty="0"/>
          </a:p>
        </p:txBody>
      </p:sp>
      <p:sp>
        <p:nvSpPr>
          <p:cNvPr id="4" name="TextBox 3">
            <a:extLst>
              <a:ext uri="{FF2B5EF4-FFF2-40B4-BE49-F238E27FC236}">
                <a16:creationId xmlns:a16="http://schemas.microsoft.com/office/drawing/2014/main" id="{C43C3A3A-03C3-7B47-8E6A-FED8ECD386F2}"/>
              </a:ext>
            </a:extLst>
          </p:cNvPr>
          <p:cNvSpPr txBox="1"/>
          <p:nvPr/>
        </p:nvSpPr>
        <p:spPr>
          <a:xfrm>
            <a:off x="228600" y="5334000"/>
            <a:ext cx="8686800" cy="1323439"/>
          </a:xfrm>
          <a:prstGeom prst="rect">
            <a:avLst/>
          </a:prstGeom>
          <a:noFill/>
          <a:ln>
            <a:solidFill>
              <a:schemeClr val="tx1"/>
            </a:solidFill>
          </a:ln>
        </p:spPr>
        <p:txBody>
          <a:bodyPr wrap="square" rtlCol="0">
            <a:spAutoFit/>
          </a:bodyPr>
          <a:lstStyle/>
          <a:p>
            <a:r>
              <a:rPr lang="en-US" sz="2000" dirty="0"/>
              <a:t>Others? </a:t>
            </a:r>
          </a:p>
          <a:p>
            <a:r>
              <a:rPr lang="en-US" sz="2000" dirty="0"/>
              <a:t>“After his suffering, he presented himself to them and gave many convincing proofs that he was alive. He appeared to them over a period of forty days and spoke about the kingdom of God” (Acts 1:3)</a:t>
            </a:r>
          </a:p>
        </p:txBody>
      </p:sp>
    </p:spTree>
    <p:extLst>
      <p:ext uri="{BB962C8B-B14F-4D97-AF65-F5344CB8AC3E}">
        <p14:creationId xmlns:p14="http://schemas.microsoft.com/office/powerpoint/2010/main" val="154983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tx2">
                        <a:lumMod val="20000"/>
                        <a:lumOff val="80000"/>
                      </a:schemeClr>
                    </a:solidFill>
                  </a:tcPr>
                </a:tc>
                <a:tc>
                  <a:txBody>
                    <a:bodyPr/>
                    <a:lstStyle/>
                    <a:p>
                      <a:r>
                        <a:rPr lang="en-US" sz="1300" b="1" dirty="0"/>
                        <a:t>Gen. 1-7</a:t>
                      </a:r>
                    </a:p>
                  </a:txBody>
                  <a:tcPr marL="68580" marR="68580" marT="34290" marB="34290">
                    <a:solidFill>
                      <a:schemeClr val="tx2">
                        <a:lumMod val="20000"/>
                        <a:lumOff val="80000"/>
                      </a:schemeClr>
                    </a:solidFill>
                  </a:tcPr>
                </a:tc>
                <a:tc>
                  <a:txBody>
                    <a:bodyPr/>
                    <a:lstStyle/>
                    <a:p>
                      <a:pPr algn="ctr"/>
                      <a:r>
                        <a:rPr lang="en-US" sz="1300" b="1" dirty="0"/>
                        <a:t>1656</a:t>
                      </a:r>
                    </a:p>
                  </a:txBody>
                  <a:tcPr marL="68580" marR="68580" marT="34290" marB="34290">
                    <a:solidFill>
                      <a:schemeClr val="tx2">
                        <a:lumMod val="20000"/>
                        <a:lumOff val="80000"/>
                      </a:schemeClr>
                    </a:solidFill>
                  </a:tcPr>
                </a:tc>
                <a:tc>
                  <a:txBody>
                    <a:bodyPr/>
                    <a:lstStyle/>
                    <a:p>
                      <a:r>
                        <a:rPr lang="en-US" sz="1300" b="1" dirty="0"/>
                        <a:t>Adam</a:t>
                      </a:r>
                    </a:p>
                  </a:txBody>
                  <a:tcPr marL="68580" marR="68580" marT="34290" marB="34290">
                    <a:solidFill>
                      <a:schemeClr val="tx2">
                        <a:lumMod val="20000"/>
                        <a:lumOff val="80000"/>
                      </a:schemeClr>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tx2">
                        <a:lumMod val="20000"/>
                        <a:lumOff val="80000"/>
                      </a:schemeClr>
                    </a:solidFill>
                  </a:tcPr>
                </a:tc>
                <a:tc>
                  <a:txBody>
                    <a:bodyPr/>
                    <a:lstStyle/>
                    <a:p>
                      <a:r>
                        <a:rPr lang="en-US" sz="1300" b="1" dirty="0"/>
                        <a:t>Gen. 8-!1</a:t>
                      </a:r>
                    </a:p>
                  </a:txBody>
                  <a:tcPr marL="68580" marR="68580" marT="34290" marB="34290">
                    <a:solidFill>
                      <a:schemeClr val="tx2">
                        <a:lumMod val="20000"/>
                        <a:lumOff val="80000"/>
                      </a:schemeClr>
                    </a:solidFill>
                  </a:tcPr>
                </a:tc>
                <a:tc>
                  <a:txBody>
                    <a:bodyPr/>
                    <a:lstStyle/>
                    <a:p>
                      <a:pPr algn="ctr"/>
                      <a:r>
                        <a:rPr lang="en-US" sz="1300" b="1" dirty="0"/>
                        <a:t>427</a:t>
                      </a:r>
                    </a:p>
                  </a:txBody>
                  <a:tcPr marL="68580" marR="68580" marT="34290" marB="34290">
                    <a:solidFill>
                      <a:schemeClr val="tx2">
                        <a:lumMod val="20000"/>
                        <a:lumOff val="80000"/>
                      </a:schemeClr>
                    </a:solidFill>
                  </a:tcPr>
                </a:tc>
                <a:tc>
                  <a:txBody>
                    <a:bodyPr/>
                    <a:lstStyle/>
                    <a:p>
                      <a:r>
                        <a:rPr lang="en-US" sz="1300" b="1" dirty="0"/>
                        <a:t>Noah</a:t>
                      </a:r>
                    </a:p>
                  </a:txBody>
                  <a:tcPr marL="68580" marR="68580" marT="34290" marB="34290">
                    <a:solidFill>
                      <a:schemeClr val="tx2">
                        <a:lumMod val="20000"/>
                        <a:lumOff val="80000"/>
                      </a:schemeClr>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tx2">
                        <a:lumMod val="20000"/>
                        <a:lumOff val="80000"/>
                      </a:schemeClr>
                    </a:solidFill>
                  </a:tcPr>
                </a:tc>
                <a:tc>
                  <a:txBody>
                    <a:bodyPr/>
                    <a:lstStyle/>
                    <a:p>
                      <a:r>
                        <a:rPr lang="en-US" sz="1300" b="1" dirty="0"/>
                        <a:t>Gen. 12-45</a:t>
                      </a:r>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Abraham</a:t>
                      </a:r>
                    </a:p>
                  </a:txBody>
                  <a:tcPr marL="68580" marR="68580" marT="34290" marB="34290">
                    <a:solidFill>
                      <a:schemeClr val="tx2">
                        <a:lumMod val="20000"/>
                        <a:lumOff val="80000"/>
                      </a:schemeClr>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tx2">
                        <a:lumMod val="20000"/>
                        <a:lumOff val="80000"/>
                      </a:schemeClr>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Joseph</a:t>
                      </a:r>
                    </a:p>
                  </a:txBody>
                  <a:tcPr marL="68580" marR="68580" marT="34290" marB="34290">
                    <a:solidFill>
                      <a:schemeClr val="tx2">
                        <a:lumMod val="20000"/>
                        <a:lumOff val="80000"/>
                      </a:schemeClr>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400" b="1" dirty="0"/>
                        <a:t>From Exodus to crossing of the Jordan</a:t>
                      </a:r>
                    </a:p>
                  </a:txBody>
                  <a:tcPr marL="68580" marR="68580" marT="34290" marB="34290">
                    <a:solidFill>
                      <a:schemeClr val="tx2">
                        <a:lumMod val="20000"/>
                        <a:lumOff val="80000"/>
                      </a:schemeClr>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tx2">
                        <a:lumMod val="20000"/>
                        <a:lumOff val="80000"/>
                      </a:schemeClr>
                    </a:solidFill>
                  </a:tcPr>
                </a:tc>
                <a:tc>
                  <a:txBody>
                    <a:bodyPr/>
                    <a:lstStyle/>
                    <a:p>
                      <a:pPr algn="ctr"/>
                      <a:r>
                        <a:rPr lang="en-US" sz="1400" b="1" dirty="0"/>
                        <a:t>40</a:t>
                      </a:r>
                    </a:p>
                  </a:txBody>
                  <a:tcPr marL="68580" marR="68580" marT="34290" marB="34290">
                    <a:solidFill>
                      <a:schemeClr val="tx2">
                        <a:lumMod val="20000"/>
                        <a:lumOff val="80000"/>
                      </a:schemeClr>
                    </a:solidFill>
                  </a:tcPr>
                </a:tc>
                <a:tc>
                  <a:txBody>
                    <a:bodyPr/>
                    <a:lstStyle/>
                    <a:p>
                      <a:r>
                        <a:rPr lang="en-US" sz="1400" b="1" dirty="0"/>
                        <a:t>Moses</a:t>
                      </a:r>
                    </a:p>
                  </a:txBody>
                  <a:tcPr marL="68580" marR="68580" marT="34290" marB="34290">
                    <a:solidFill>
                      <a:schemeClr val="tx2">
                        <a:lumMod val="20000"/>
                        <a:lumOff val="80000"/>
                      </a:schemeClr>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tx2">
                        <a:lumMod val="20000"/>
                        <a:lumOff val="80000"/>
                      </a:schemeClr>
                    </a:solidFill>
                  </a:tcPr>
                </a:tc>
                <a:tc>
                  <a:txBody>
                    <a:bodyPr/>
                    <a:lstStyle/>
                    <a:p>
                      <a:r>
                        <a:rPr lang="en-US" sz="1300" b="1" dirty="0"/>
                        <a:t>Josh. 1-24</a:t>
                      </a:r>
                    </a:p>
                  </a:txBody>
                  <a:tcPr marL="68580" marR="68580" marT="34290" marB="34290">
                    <a:solidFill>
                      <a:schemeClr val="tx2">
                        <a:lumMod val="20000"/>
                        <a:lumOff val="80000"/>
                      </a:schemeClr>
                    </a:solidFill>
                  </a:tcPr>
                </a:tc>
                <a:tc>
                  <a:txBody>
                    <a:bodyPr/>
                    <a:lstStyle/>
                    <a:p>
                      <a:pPr algn="ctr"/>
                      <a:r>
                        <a:rPr lang="en-US" sz="1300" b="1" dirty="0"/>
                        <a:t>51</a:t>
                      </a:r>
                    </a:p>
                  </a:txBody>
                  <a:tcPr marL="68580" marR="68580" marT="34290" marB="34290">
                    <a:solidFill>
                      <a:schemeClr val="tx2">
                        <a:lumMod val="20000"/>
                        <a:lumOff val="80000"/>
                      </a:schemeClr>
                    </a:solidFill>
                  </a:tcPr>
                </a:tc>
                <a:tc>
                  <a:txBody>
                    <a:bodyPr/>
                    <a:lstStyle/>
                    <a:p>
                      <a:r>
                        <a:rPr lang="en-US" sz="1300" b="1" dirty="0"/>
                        <a:t>Joshua</a:t>
                      </a:r>
                    </a:p>
                  </a:txBody>
                  <a:tcPr marL="68580" marR="68580" marT="34290" marB="34290">
                    <a:solidFill>
                      <a:schemeClr val="tx2">
                        <a:lumMod val="20000"/>
                        <a:lumOff val="80000"/>
                      </a:schemeClr>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Joshua to King Saul</a:t>
                      </a:r>
                    </a:p>
                  </a:txBody>
                  <a:tcPr marL="68580" marR="68580" marT="34290" marB="34290">
                    <a:solidFill>
                      <a:schemeClr val="tx2">
                        <a:lumMod val="20000"/>
                        <a:lumOff val="80000"/>
                      </a:schemeClr>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tx2">
                        <a:lumMod val="20000"/>
                        <a:lumOff val="80000"/>
                      </a:schemeClr>
                    </a:solidFill>
                  </a:tcPr>
                </a:tc>
                <a:tc>
                  <a:txBody>
                    <a:bodyPr/>
                    <a:lstStyle/>
                    <a:p>
                      <a:pPr algn="ctr"/>
                      <a:r>
                        <a:rPr lang="en-US" sz="1300" b="1" dirty="0"/>
                        <a:t>305</a:t>
                      </a:r>
                    </a:p>
                  </a:txBody>
                  <a:tcPr marL="68580" marR="68580" marT="34290" marB="34290">
                    <a:solidFill>
                      <a:schemeClr val="tx2">
                        <a:lumMod val="20000"/>
                        <a:lumOff val="80000"/>
                      </a:schemeClr>
                    </a:solidFill>
                  </a:tcPr>
                </a:tc>
                <a:tc>
                  <a:txBody>
                    <a:bodyPr/>
                    <a:lstStyle/>
                    <a:p>
                      <a:r>
                        <a:rPr lang="en-US" sz="1300" b="1" dirty="0"/>
                        <a:t>Samuel</a:t>
                      </a:r>
                    </a:p>
                  </a:txBody>
                  <a:tcPr marL="68580" marR="68580" marT="34290" marB="34290">
                    <a:solidFill>
                      <a:schemeClr val="tx2">
                        <a:lumMod val="20000"/>
                        <a:lumOff val="80000"/>
                      </a:schemeClr>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tx2">
                        <a:lumMod val="20000"/>
                        <a:lumOff val="80000"/>
                      </a:schemeClr>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tx2">
                        <a:lumMod val="20000"/>
                        <a:lumOff val="80000"/>
                      </a:schemeClr>
                    </a:solidFill>
                  </a:tcPr>
                </a:tc>
                <a:tc>
                  <a:txBody>
                    <a:bodyPr/>
                    <a:lstStyle/>
                    <a:p>
                      <a:r>
                        <a:rPr lang="en-US" sz="1300" b="1" dirty="0"/>
                        <a:t>Ezra, Nehemiah</a:t>
                      </a:r>
                    </a:p>
                  </a:txBody>
                  <a:tcPr marL="68580" marR="68580" marT="34290" marB="34290">
                    <a:solidFill>
                      <a:schemeClr val="tx2">
                        <a:lumMod val="20000"/>
                        <a:lumOff val="80000"/>
                      </a:schemeClr>
                    </a:solidFill>
                  </a:tcPr>
                </a:tc>
                <a:tc>
                  <a:txBody>
                    <a:bodyPr/>
                    <a:lstStyle/>
                    <a:p>
                      <a:pPr algn="ctr"/>
                      <a:r>
                        <a:rPr lang="en-US" sz="1300" b="1" dirty="0"/>
                        <a:t>92</a:t>
                      </a:r>
                    </a:p>
                  </a:txBody>
                  <a:tcPr marL="68580" marR="68580" marT="34290" marB="34290">
                    <a:solidFill>
                      <a:schemeClr val="tx2">
                        <a:lumMod val="20000"/>
                        <a:lumOff val="80000"/>
                      </a:schemeClr>
                    </a:solidFill>
                  </a:tcPr>
                </a:tc>
                <a:tc>
                  <a:txBody>
                    <a:bodyPr/>
                    <a:lstStyle/>
                    <a:p>
                      <a:r>
                        <a:rPr lang="en-US" sz="1300" b="1" dirty="0"/>
                        <a:t>Ezra</a:t>
                      </a:r>
                    </a:p>
                  </a:txBody>
                  <a:tcPr marL="68580" marR="68580" marT="34290" marB="34290">
                    <a:solidFill>
                      <a:schemeClr val="tx2">
                        <a:lumMod val="20000"/>
                        <a:lumOff val="80000"/>
                      </a:schemeClr>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tx2">
                        <a:lumMod val="20000"/>
                        <a:lumOff val="80000"/>
                      </a:schemeClr>
                    </a:solidFill>
                  </a:tcPr>
                </a:tc>
                <a:tc>
                  <a:txBody>
                    <a:bodyPr/>
                    <a:lstStyle/>
                    <a:p>
                      <a:r>
                        <a:rPr lang="en-US" sz="1300" b="1" dirty="0"/>
                        <a:t>None</a:t>
                      </a:r>
                    </a:p>
                  </a:txBody>
                  <a:tcPr marL="68580" marR="68580" marT="34290" marB="34290">
                    <a:solidFill>
                      <a:schemeClr val="tx2">
                        <a:lumMod val="20000"/>
                        <a:lumOff val="80000"/>
                      </a:schemeClr>
                    </a:solidFill>
                  </a:tcPr>
                </a:tc>
                <a:tc>
                  <a:txBody>
                    <a:bodyPr/>
                    <a:lstStyle/>
                    <a:p>
                      <a:pPr algn="ctr"/>
                      <a:r>
                        <a:rPr lang="en-US" sz="1300" b="1" dirty="0"/>
                        <a:t>400</a:t>
                      </a:r>
                    </a:p>
                  </a:txBody>
                  <a:tcPr marL="68580" marR="68580" marT="34290" marB="34290">
                    <a:solidFill>
                      <a:schemeClr val="tx2">
                        <a:lumMod val="20000"/>
                        <a:lumOff val="80000"/>
                      </a:schemeClr>
                    </a:solidFill>
                  </a:tcPr>
                </a:tc>
                <a:tc>
                  <a:txBody>
                    <a:bodyPr/>
                    <a:lstStyle/>
                    <a:p>
                      <a:r>
                        <a:rPr lang="en-US" sz="1300" b="1" dirty="0"/>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birth of Jesus to ascension</a:t>
                      </a:r>
                    </a:p>
                  </a:txBody>
                  <a:tcPr marL="68580" marR="68580" marT="34290" marB="34290">
                    <a:solidFill>
                      <a:srgbClr val="FFFF00"/>
                    </a:solidFill>
                  </a:tcPr>
                </a:tc>
                <a:tc>
                  <a:txBody>
                    <a:bodyPr/>
                    <a:lstStyle/>
                    <a:p>
                      <a:r>
                        <a:rPr lang="en-US" sz="1300" b="1" dirty="0"/>
                        <a:t>Mt-Jhn 21; Acts1</a:t>
                      </a:r>
                    </a:p>
                  </a:txBody>
                  <a:tcPr marL="68580" marR="68580" marT="34290" marB="34290">
                    <a:solidFill>
                      <a:srgbClr val="FFFF00"/>
                    </a:solidFill>
                  </a:tcPr>
                </a:tc>
                <a:tc>
                  <a:txBody>
                    <a:bodyPr/>
                    <a:lstStyle/>
                    <a:p>
                      <a:pPr algn="ctr"/>
                      <a:r>
                        <a:rPr lang="en-US" sz="1300" b="1" dirty="0"/>
                        <a:t>34</a:t>
                      </a:r>
                    </a:p>
                  </a:txBody>
                  <a:tcPr marL="68580" marR="68580" marT="34290" marB="34290">
                    <a:solidFill>
                      <a:srgbClr val="FFFF00"/>
                    </a:solidFill>
                  </a:tcPr>
                </a:tc>
                <a:tc>
                  <a:txBody>
                    <a:bodyPr/>
                    <a:lstStyle/>
                    <a:p>
                      <a:r>
                        <a:rPr lang="en-US" sz="1300" b="1" dirty="0"/>
                        <a:t>Jesus</a:t>
                      </a:r>
                    </a:p>
                  </a:txBody>
                  <a:tcPr marL="68580" marR="68580" marT="34290" marB="34290">
                    <a:solidFill>
                      <a:srgbClr val="FFFF00"/>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ascension to death of Paul (96 AD approx.)</a:t>
                      </a:r>
                    </a:p>
                  </a:txBody>
                  <a:tcPr marL="68580" marR="68580" marT="34290" marB="34290">
                    <a:solidFill>
                      <a:schemeClr val="tx2">
                        <a:lumMod val="20000"/>
                        <a:lumOff val="80000"/>
                      </a:schemeClr>
                    </a:solidFill>
                  </a:tcPr>
                </a:tc>
                <a:tc>
                  <a:txBody>
                    <a:bodyPr/>
                    <a:lstStyle/>
                    <a:p>
                      <a:r>
                        <a:rPr lang="en-US" sz="1300" b="1" dirty="0"/>
                        <a:t>Acts 2-Revelation</a:t>
                      </a:r>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b="1" u="sng"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b="1" u="sng" dirty="0">
                <a:latin typeface="Arial" panose="020B0604020202020204" pitchFamily="34" charset="0"/>
                <a:cs typeface="Arial" panose="020B0604020202020204" pitchFamily="34" charset="0"/>
              </a:rPr>
              <a:t>Luke</a:t>
            </a:r>
            <a:r>
              <a:rPr lang="en-US"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E2BDFEB-E2FB-FA4D-91D2-63629F2F71E0}"/>
              </a:ext>
            </a:extLst>
          </p:cNvPr>
          <p:cNvGraphicFramePr>
            <a:graphicFrameLocks noGrp="1"/>
          </p:cNvGraphicFramePr>
          <p:nvPr>
            <p:extLst>
              <p:ext uri="{D42A27DB-BD31-4B8C-83A1-F6EECF244321}">
                <p14:modId xmlns:p14="http://schemas.microsoft.com/office/powerpoint/2010/main" val="3957806042"/>
              </p:ext>
            </p:extLst>
          </p:nvPr>
        </p:nvGraphicFramePr>
        <p:xfrm>
          <a:off x="0" y="0"/>
          <a:ext cx="9144000" cy="685800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1299107133"/>
                    </a:ext>
                  </a:extLst>
                </a:gridCol>
                <a:gridCol w="2362200">
                  <a:extLst>
                    <a:ext uri="{9D8B030D-6E8A-4147-A177-3AD203B41FA5}">
                      <a16:colId xmlns:a16="http://schemas.microsoft.com/office/drawing/2014/main" val="454968202"/>
                    </a:ext>
                  </a:extLst>
                </a:gridCol>
                <a:gridCol w="2362200">
                  <a:extLst>
                    <a:ext uri="{9D8B030D-6E8A-4147-A177-3AD203B41FA5}">
                      <a16:colId xmlns:a16="http://schemas.microsoft.com/office/drawing/2014/main" val="1306790294"/>
                    </a:ext>
                  </a:extLst>
                </a:gridCol>
                <a:gridCol w="2133600">
                  <a:extLst>
                    <a:ext uri="{9D8B030D-6E8A-4147-A177-3AD203B41FA5}">
                      <a16:colId xmlns:a16="http://schemas.microsoft.com/office/drawing/2014/main" val="908226108"/>
                    </a:ext>
                  </a:extLst>
                </a:gridCol>
              </a:tblGrid>
              <a:tr h="391426">
                <a:tc>
                  <a:txBody>
                    <a:bodyPr/>
                    <a:lstStyle/>
                    <a:p>
                      <a:r>
                        <a:rPr lang="en-US" dirty="0"/>
                        <a:t>Matthew </a:t>
                      </a:r>
                    </a:p>
                  </a:txBody>
                  <a:tcPr/>
                </a:tc>
                <a:tc>
                  <a:txBody>
                    <a:bodyPr/>
                    <a:lstStyle/>
                    <a:p>
                      <a:r>
                        <a:rPr lang="en-US" dirty="0"/>
                        <a:t>Mark</a:t>
                      </a:r>
                    </a:p>
                  </a:txBody>
                  <a:tcPr/>
                </a:tc>
                <a:tc>
                  <a:txBody>
                    <a:bodyPr/>
                    <a:lstStyle/>
                    <a:p>
                      <a:r>
                        <a:rPr lang="en-US" dirty="0"/>
                        <a:t>Luke </a:t>
                      </a:r>
                    </a:p>
                  </a:txBody>
                  <a:tcPr/>
                </a:tc>
                <a:tc>
                  <a:txBody>
                    <a:bodyPr/>
                    <a:lstStyle/>
                    <a:p>
                      <a:r>
                        <a:rPr lang="en-US" dirty="0"/>
                        <a:t>John</a:t>
                      </a:r>
                    </a:p>
                  </a:txBody>
                  <a:tcPr/>
                </a:tc>
                <a:extLst>
                  <a:ext uri="{0D108BD9-81ED-4DB2-BD59-A6C34878D82A}">
                    <a16:rowId xmlns:a16="http://schemas.microsoft.com/office/drawing/2014/main" val="1714069702"/>
                  </a:ext>
                </a:extLst>
              </a:tr>
              <a:tr h="6466574">
                <a:tc>
                  <a:txBody>
                    <a:bodyPr/>
                    <a:lstStyle/>
                    <a:p>
                      <a:r>
                        <a:rPr lang="en-US" dirty="0"/>
                        <a:t>Matthew addressed his account primarily to the Jews.  He often speaks about the kingdom of heaven and applies Old Testament prophecies to different events affirming “that it might be fulfilled which was spoken.”  Matthew begins his account identifying Jesus as the “son of David, the son of Abraham,” a lineage that was essential for the Jews to prove He is the true Messiah who has promised to come.  Matthew characterizes Jesus  as Israel’s “King”</a:t>
                      </a:r>
                    </a:p>
                  </a:txBody>
                  <a:tcPr>
                    <a:solidFill>
                      <a:schemeClr val="bg2"/>
                    </a:solidFill>
                  </a:tcPr>
                </a:tc>
                <a:tc>
                  <a:txBody>
                    <a:bodyPr/>
                    <a:lstStyle/>
                    <a:p>
                      <a:r>
                        <a:rPr lang="en-US" dirty="0"/>
                        <a:t>Mark addressed his account primarily to the Romans.  Gentiles would have been unfamiliar with the Old Testament, thus a different approach was essential for them.  Rome was the capital of a world empire, and its citizens were a people who understood power and authority.  Mark is distinctively the Gospel of what Jesus did as he records many of the miracles of Jesus which proved His superhuman power. Mark characterizes Jesus  as Jehovah’s “Servant.”</a:t>
                      </a:r>
                    </a:p>
                  </a:txBody>
                  <a:tcPr>
                    <a:solidFill>
                      <a:schemeClr val="bg2"/>
                    </a:solidFill>
                  </a:tcPr>
                </a:tc>
                <a:tc>
                  <a:txBody>
                    <a:bodyPr/>
                    <a:lstStyle/>
                    <a:p>
                      <a:r>
                        <a:rPr lang="en-US" dirty="0"/>
                        <a:t>Luke addressed his account primarily to the Greeks.  Greek civilization represented culture, philosophy, wisdom, and education.  In order to appeal to this mind Luke wrote the most complete and orderly account of the life of Christ.  Whereas Matthew traced the lineage of Jesus only to Abraham, Luke traced it to Adam in presenting Christ as a world-wide Savior who lived upon the earth as the Son of Man  as well as the Son of God.  In Luke He is the perfect “Man.”</a:t>
                      </a:r>
                    </a:p>
                  </a:txBody>
                  <a:tcPr>
                    <a:solidFill>
                      <a:srgbClr val="FFFF00"/>
                    </a:solidFill>
                  </a:tcPr>
                </a:tc>
                <a:tc>
                  <a:txBody>
                    <a:bodyPr/>
                    <a:lstStyle/>
                    <a:p>
                      <a:r>
                        <a:rPr lang="en-US" dirty="0"/>
                        <a:t>John’s account is often called the “Universal Gospel” because it is written in a manner that challenges both Jew or Gentile to believe in Jesus and be saved or to reject Him and perish.  He gave no human genealogy but began with the affirmation that He is “God” (John 1:1-3).  This account then closes with the stated purpose for its writing: “that ye might believe” (John 20:31).   In John He is “deity.”  </a:t>
                      </a:r>
                    </a:p>
                  </a:txBody>
                  <a:tcPr>
                    <a:solidFill>
                      <a:schemeClr val="bg2"/>
                    </a:solidFill>
                  </a:tcPr>
                </a:tc>
                <a:extLst>
                  <a:ext uri="{0D108BD9-81ED-4DB2-BD59-A6C34878D82A}">
                    <a16:rowId xmlns:a16="http://schemas.microsoft.com/office/drawing/2014/main" val="3968236181"/>
                  </a:ext>
                </a:extLst>
              </a:tr>
            </a:tbl>
          </a:graphicData>
        </a:graphic>
      </p:graphicFrame>
    </p:spTree>
    <p:extLst>
      <p:ext uri="{BB962C8B-B14F-4D97-AF65-F5344CB8AC3E}">
        <p14:creationId xmlns:p14="http://schemas.microsoft.com/office/powerpoint/2010/main" val="212230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lstStyle/>
          <a:p>
            <a:r>
              <a:rPr lang="en-US" dirty="0"/>
              <a:t>Who wrote the book?</a:t>
            </a:r>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lnSpcReduction="10000"/>
          </a:bodyPr>
          <a:lstStyle/>
          <a:p>
            <a:pPr marL="118872" indent="0">
              <a:buNone/>
            </a:pPr>
            <a:r>
              <a:rPr lang="en-US" sz="2000" dirty="0"/>
              <a:t>“While Luke’s name never appears in this gospel, ancient Christian tradition unanimously ascribes the book to him. One ancient prologue written to introduce the gospel describes Luke as a Syrian from Antioch. With this piece of information, we can deduce that Luke was probably not Jewish. Paul also listed him with other Gentiles in his greetings to the Colossians (4:14). The ancient prologue goes on to state that Luke eventually settled in the Greek city of Thebes, where he died at age 84.”</a:t>
            </a:r>
          </a:p>
          <a:p>
            <a:pPr marL="118872" indent="0">
              <a:buNone/>
            </a:pPr>
            <a:endParaRPr lang="en-US" sz="2000" dirty="0"/>
          </a:p>
          <a:p>
            <a:pPr marL="118872" indent="0">
              <a:buNone/>
            </a:pPr>
            <a:r>
              <a:rPr lang="en-US" sz="2000" dirty="0"/>
              <a:t>“Luke’s own introduction to his gospel indicates that Luke composed the letter with the purpose of providing a careful rendering of the events of Christ’s life in chronological order. As a physician (Col. 4:14), Luke would have been trained as a careful observer, a quality that would have been invaluable in this project. The result was the first part of a two-volume work written to Theophilus. We know the subsequent volume as Acts.”</a:t>
            </a:r>
          </a:p>
          <a:p>
            <a:pPr marL="118872" indent="0">
              <a:buNone/>
            </a:pPr>
            <a:endParaRPr lang="en-US" sz="1600" dirty="0"/>
          </a:p>
          <a:p>
            <a:pPr marL="118872" indent="0">
              <a:buNone/>
            </a:pPr>
            <a:endParaRPr lang="en-US" sz="1600" dirty="0"/>
          </a:p>
          <a:p>
            <a:pPr marL="118872" indent="0">
              <a:buNone/>
            </a:pPr>
            <a:r>
              <a:rPr lang="en-US" sz="1600" dirty="0"/>
              <a:t>Helmut Koester, Ancient Christian Gospels: Their History and Development (Harrisburg, Pa.: Trinity Press International, 1990), 335. (Accessed on Google Books, March 25, 2010.)</a:t>
            </a:r>
          </a:p>
        </p:txBody>
      </p:sp>
    </p:spTree>
    <p:extLst>
      <p:ext uri="{BB962C8B-B14F-4D97-AF65-F5344CB8AC3E}">
        <p14:creationId xmlns:p14="http://schemas.microsoft.com/office/powerpoint/2010/main" val="30713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r>
              <a:rPr lang="en-US" dirty="0"/>
              <a:t>Where are we?</a:t>
            </a: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lnSpcReduction="10000"/>
          </a:bodyPr>
          <a:lstStyle/>
          <a:p>
            <a:pPr marL="118872" indent="0">
              <a:buNone/>
            </a:pPr>
            <a:endParaRPr lang="en-US" sz="1600" dirty="0"/>
          </a:p>
          <a:p>
            <a:pPr marL="118872" indent="0">
              <a:buNone/>
            </a:pPr>
            <a:r>
              <a:rPr lang="en-US" sz="2000" dirty="0"/>
              <a:t>Much of the dating of the book of Luke depends on the dating of Acts. Luke’s second volume cuts off with Paul imprisoned in Rome, before Paul’s death (AD 68) and even before the persecution of Christians broke out under Nero (AD 64). It stands to reason that the book of Luke was completed before Acts. But when?</a:t>
            </a:r>
          </a:p>
          <a:p>
            <a:pPr marL="118872" indent="0">
              <a:buNone/>
            </a:pPr>
            <a:endParaRPr lang="en-US" sz="2000" dirty="0"/>
          </a:p>
          <a:p>
            <a:pPr marL="118872" indent="0">
              <a:buNone/>
            </a:pPr>
            <a:r>
              <a:rPr lang="en-US" sz="2000" dirty="0"/>
              <a:t>Acts 21:17 says that Luke accompanied Paul on the apostle’s final visit to Jerusalem, a visit that occurred around AD 57–58.  Eventually, the Jews had Paul arrested in the temple, a two-year ordeal which ended with Paul’s imprisonment in Caesarea. Luke likely used this time apart from Paul to begin gathering information for writing the gospel from primary sources—those people who had witnessed the ministry, death, and resurrection appearances of Jesus. If Luke took to writing his gospel soon after the information was gathered, then it would have been completed around AD 60, after Paul had been transferred to a Roman prison.</a:t>
            </a:r>
          </a:p>
          <a:p>
            <a:pPr marL="118872" indent="0">
              <a:buNone/>
            </a:pPr>
            <a:endParaRPr lang="en-US" sz="2000" dirty="0"/>
          </a:p>
          <a:p>
            <a:pPr marL="118872" indent="0">
              <a:buNone/>
            </a:pPr>
            <a:r>
              <a:rPr lang="en-US" sz="2000" dirty="0"/>
              <a:t>Paul’s fondness of Luke can be seen as he writes to Timothy near the end of his life, “Only Luke is with me…” (see 2 Ti. 4:11). </a:t>
            </a:r>
          </a:p>
        </p:txBody>
      </p:sp>
    </p:spTree>
    <p:extLst>
      <p:ext uri="{BB962C8B-B14F-4D97-AF65-F5344CB8AC3E}">
        <p14:creationId xmlns:p14="http://schemas.microsoft.com/office/powerpoint/2010/main" val="3105336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4528</TotalTime>
  <Words>7531</Words>
  <Application>Microsoft Macintosh PowerPoint</Application>
  <PresentationFormat>On-screen Show (4:3)</PresentationFormat>
  <Paragraphs>757</Paragraphs>
  <Slides>35</Slides>
  <Notes>35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Abadi</vt: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Luke</vt:lpstr>
      <vt:lpstr>PowerPoint Presentation</vt:lpstr>
      <vt:lpstr>PowerPoint Presentation</vt:lpstr>
      <vt:lpstr>PowerPoint Presentation</vt:lpstr>
      <vt:lpstr>About the New Testament  “Canon”</vt:lpstr>
      <vt:lpstr>PowerPoint Presentation</vt:lpstr>
      <vt:lpstr>Who wrote the book?</vt:lpstr>
      <vt:lpstr> Where are we? </vt:lpstr>
      <vt:lpstr>  Why is Luke so important?  </vt:lpstr>
      <vt:lpstr>  What's the point?  </vt:lpstr>
      <vt:lpstr>  How do I apply?</vt:lpstr>
      <vt:lpstr>Summation</vt:lpstr>
      <vt:lpstr>PowerPoint Presentation</vt:lpstr>
      <vt:lpstr>PowerPoint Presentation</vt:lpstr>
      <vt:lpstr>PowerPoint Presentation</vt:lpstr>
      <vt:lpstr>Chronology of the Life of Christ A Harmony of Matthew, Mark, Luke &amp;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Appearances of Jesus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136</cp:revision>
  <cp:lastPrinted>2022-02-25T23:41:02Z</cp:lastPrinted>
  <dcterms:created xsi:type="dcterms:W3CDTF">2010-11-07T11:38:16Z</dcterms:created>
  <dcterms:modified xsi:type="dcterms:W3CDTF">2023-01-05T00:17:15Z</dcterms:modified>
</cp:coreProperties>
</file>